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handoutMasterIdLst>
    <p:handoutMasterId r:id="rId17"/>
  </p:handoutMasterIdLst>
  <p:sldIdLst>
    <p:sldId id="257" r:id="rId2"/>
    <p:sldId id="271" r:id="rId3"/>
    <p:sldId id="270" r:id="rId4"/>
    <p:sldId id="287" r:id="rId5"/>
    <p:sldId id="288" r:id="rId6"/>
    <p:sldId id="289" r:id="rId7"/>
    <p:sldId id="290" r:id="rId8"/>
    <p:sldId id="291" r:id="rId9"/>
    <p:sldId id="272" r:id="rId10"/>
    <p:sldId id="281" r:id="rId11"/>
    <p:sldId id="282" r:id="rId12"/>
    <p:sldId id="269" r:id="rId13"/>
    <p:sldId id="284" r:id="rId14"/>
    <p:sldId id="280" r:id="rId15"/>
  </p:sldIdLst>
  <p:sldSz cx="12192000" cy="6858000"/>
  <p:notesSz cx="6797675" cy="9872663"/>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ksay Tibor" initials="BT" lastIdx="1" clrIdx="0">
    <p:extLst>
      <p:ext uri="{19B8F6BF-5375-455C-9EA6-DF929625EA0E}">
        <p15:presenceInfo xmlns:p15="http://schemas.microsoft.com/office/powerpoint/2012/main" userId="S-1-5-21-746137067-1801674531-503227422-81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FCFCFC"/>
    <a:srgbClr val="0066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84357" autoAdjust="0"/>
  </p:normalViewPr>
  <p:slideViewPr>
    <p:cSldViewPr snapToGrid="0">
      <p:cViewPr varScale="1">
        <p:scale>
          <a:sx n="78" d="100"/>
          <a:sy n="78" d="100"/>
        </p:scale>
        <p:origin x="955" y="72"/>
      </p:cViewPr>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0FE2F394-5ADB-4211-883A-7ACAA4CF840B}" type="datetimeFigureOut">
              <a:rPr lang="hu-HU" smtClean="0"/>
              <a:t>2019. 11. 11.</a:t>
            </a:fld>
            <a:endParaRPr lang="hu-HU"/>
          </a:p>
        </p:txBody>
      </p:sp>
      <p:sp>
        <p:nvSpPr>
          <p:cNvPr id="4" name="Élőláb helye 3"/>
          <p:cNvSpPr>
            <a:spLocks noGrp="1"/>
          </p:cNvSpPr>
          <p:nvPr>
            <p:ph type="ftr" sz="quarter" idx="2"/>
          </p:nvPr>
        </p:nvSpPr>
        <p:spPr>
          <a:xfrm>
            <a:off x="0" y="9377363"/>
            <a:ext cx="2946400" cy="495300"/>
          </a:xfrm>
          <a:prstGeom prst="rect">
            <a:avLst/>
          </a:prstGeom>
        </p:spPr>
        <p:txBody>
          <a:bodyPr vert="horz" lIns="91440" tIns="45720" rIns="91440" bIns="45720" rtlCol="0" anchor="b"/>
          <a:lstStyle>
            <a:lvl1pPr algn="l">
              <a:defRPr sz="1200"/>
            </a:lvl1pPr>
          </a:lstStyle>
          <a:p>
            <a:endParaRPr lang="hu-HU"/>
          </a:p>
        </p:txBody>
      </p:sp>
      <p:sp>
        <p:nvSpPr>
          <p:cNvPr id="5" name="Dia számának helye 4"/>
          <p:cNvSpPr>
            <a:spLocks noGrp="1"/>
          </p:cNvSpPr>
          <p:nvPr>
            <p:ph type="sldNum" sz="quarter" idx="3"/>
          </p:nvPr>
        </p:nvSpPr>
        <p:spPr>
          <a:xfrm>
            <a:off x="3849688" y="9377363"/>
            <a:ext cx="2946400" cy="495300"/>
          </a:xfrm>
          <a:prstGeom prst="rect">
            <a:avLst/>
          </a:prstGeom>
        </p:spPr>
        <p:txBody>
          <a:bodyPr vert="horz" lIns="91440" tIns="45720" rIns="91440" bIns="45720" rtlCol="0" anchor="b"/>
          <a:lstStyle>
            <a:lvl1pPr algn="r">
              <a:defRPr sz="1200"/>
            </a:lvl1pPr>
          </a:lstStyle>
          <a:p>
            <a:fld id="{C1DFD3F3-2316-4D75-AAA9-29CE79EBAA38}" type="slidenum">
              <a:rPr lang="hu-HU" smtClean="0"/>
              <a:t>‹#›</a:t>
            </a:fld>
            <a:endParaRPr lang="hu-HU"/>
          </a:p>
        </p:txBody>
      </p:sp>
    </p:spTree>
    <p:extLst>
      <p:ext uri="{BB962C8B-B14F-4D97-AF65-F5344CB8AC3E}">
        <p14:creationId xmlns:p14="http://schemas.microsoft.com/office/powerpoint/2010/main" val="404256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A38380BC-0CE0-44A6-9243-ABB648389311}" type="datetimeFigureOut">
              <a:rPr lang="hu-HU" smtClean="0"/>
              <a:t>2019. 11. 11.</a:t>
            </a:fld>
            <a:endParaRPr lang="hu-HU"/>
          </a:p>
        </p:txBody>
      </p:sp>
      <p:sp>
        <p:nvSpPr>
          <p:cNvPr id="4" name="Diakép helye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414F08D5-BD13-44F9-B46F-CF0FA270CD3B}" type="slidenum">
              <a:rPr lang="hu-HU" smtClean="0"/>
              <a:t>‹#›</a:t>
            </a:fld>
            <a:endParaRPr lang="hu-HU"/>
          </a:p>
        </p:txBody>
      </p:sp>
    </p:spTree>
    <p:extLst>
      <p:ext uri="{BB962C8B-B14F-4D97-AF65-F5344CB8AC3E}">
        <p14:creationId xmlns:p14="http://schemas.microsoft.com/office/powerpoint/2010/main" val="1141799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iakép helye 1"/>
          <p:cNvSpPr>
            <a:spLocks noGrp="1" noRot="1" noChangeAspect="1" noTextEdit="1"/>
          </p:cNvSpPr>
          <p:nvPr>
            <p:ph type="sldImg"/>
          </p:nvPr>
        </p:nvSpPr>
        <p:spPr bwMode="auto">
          <a:noFill/>
          <a:ln>
            <a:solidFill>
              <a:srgbClr val="000000"/>
            </a:solidFill>
            <a:miter lim="800000"/>
            <a:headEnd/>
            <a:tailEnd/>
          </a:ln>
        </p:spPr>
      </p:sp>
      <p:sp>
        <p:nvSpPr>
          <p:cNvPr id="33795"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a:p>
        </p:txBody>
      </p:sp>
    </p:spTree>
    <p:extLst>
      <p:ext uri="{BB962C8B-B14F-4D97-AF65-F5344CB8AC3E}">
        <p14:creationId xmlns:p14="http://schemas.microsoft.com/office/powerpoint/2010/main" val="2135152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iakép helye 1"/>
          <p:cNvSpPr>
            <a:spLocks noGrp="1" noRot="1" noChangeAspect="1" noTextEdit="1"/>
          </p:cNvSpPr>
          <p:nvPr>
            <p:ph type="sldImg"/>
          </p:nvPr>
        </p:nvSpPr>
        <p:spPr bwMode="auto">
          <a:noFill/>
          <a:ln>
            <a:solidFill>
              <a:srgbClr val="000000"/>
            </a:solidFill>
            <a:miter lim="800000"/>
            <a:headEnd/>
            <a:tailEnd/>
          </a:ln>
        </p:spPr>
      </p:sp>
      <p:sp>
        <p:nvSpPr>
          <p:cNvPr id="34819"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Tree>
    <p:extLst>
      <p:ext uri="{BB962C8B-B14F-4D97-AF65-F5344CB8AC3E}">
        <p14:creationId xmlns:p14="http://schemas.microsoft.com/office/powerpoint/2010/main" val="663831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iakép helye 1"/>
          <p:cNvSpPr>
            <a:spLocks noGrp="1" noRot="1" noChangeAspect="1" noTextEdit="1"/>
          </p:cNvSpPr>
          <p:nvPr>
            <p:ph type="sldImg"/>
          </p:nvPr>
        </p:nvSpPr>
        <p:spPr bwMode="auto">
          <a:noFill/>
          <a:ln>
            <a:solidFill>
              <a:srgbClr val="000000"/>
            </a:solidFill>
            <a:miter lim="800000"/>
            <a:headEnd/>
            <a:tailEnd/>
          </a:ln>
        </p:spPr>
      </p:sp>
      <p:sp>
        <p:nvSpPr>
          <p:cNvPr id="34819"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a:p>
        </p:txBody>
      </p:sp>
    </p:spTree>
    <p:extLst>
      <p:ext uri="{BB962C8B-B14F-4D97-AF65-F5344CB8AC3E}">
        <p14:creationId xmlns:p14="http://schemas.microsoft.com/office/powerpoint/2010/main" val="1428863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iakép helye 1"/>
          <p:cNvSpPr>
            <a:spLocks noGrp="1" noRot="1" noChangeAspect="1" noTextEdit="1"/>
          </p:cNvSpPr>
          <p:nvPr>
            <p:ph type="sldImg"/>
          </p:nvPr>
        </p:nvSpPr>
        <p:spPr bwMode="auto">
          <a:noFill/>
          <a:ln>
            <a:solidFill>
              <a:srgbClr val="000000"/>
            </a:solidFill>
            <a:miter lim="800000"/>
            <a:headEnd/>
            <a:tailEnd/>
          </a:ln>
        </p:spPr>
      </p:sp>
      <p:sp>
        <p:nvSpPr>
          <p:cNvPr id="34819"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Tree>
    <p:extLst>
      <p:ext uri="{BB962C8B-B14F-4D97-AF65-F5344CB8AC3E}">
        <p14:creationId xmlns:p14="http://schemas.microsoft.com/office/powerpoint/2010/main" val="2260557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473200" y="798513"/>
            <a:ext cx="3630613" cy="2043112"/>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414F08D5-BD13-44F9-B46F-CF0FA270CD3B}" type="slidenum">
              <a:rPr lang="hu-HU" smtClean="0"/>
              <a:t>14</a:t>
            </a:fld>
            <a:endParaRPr lang="hu-HU"/>
          </a:p>
        </p:txBody>
      </p:sp>
    </p:spTree>
    <p:extLst>
      <p:ext uri="{BB962C8B-B14F-4D97-AF65-F5344CB8AC3E}">
        <p14:creationId xmlns:p14="http://schemas.microsoft.com/office/powerpoint/2010/main" val="3676532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iakép helye 1"/>
          <p:cNvSpPr>
            <a:spLocks noGrp="1" noRot="1" noChangeAspect="1" noTextEdit="1"/>
          </p:cNvSpPr>
          <p:nvPr>
            <p:ph type="sldImg"/>
          </p:nvPr>
        </p:nvSpPr>
        <p:spPr bwMode="auto">
          <a:xfrm>
            <a:off x="1473200" y="798513"/>
            <a:ext cx="3630613" cy="2043112"/>
          </a:xfrm>
          <a:noFill/>
          <a:ln>
            <a:solidFill>
              <a:srgbClr val="000000"/>
            </a:solidFill>
            <a:miter lim="800000"/>
            <a:headEnd/>
            <a:tailEnd/>
          </a:ln>
        </p:spPr>
      </p:sp>
      <p:sp>
        <p:nvSpPr>
          <p:cNvPr id="34819"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dirty="0" smtClean="0"/>
          </a:p>
        </p:txBody>
      </p:sp>
      <p:sp>
        <p:nvSpPr>
          <p:cNvPr id="2" name="Dia számának helye 1"/>
          <p:cNvSpPr>
            <a:spLocks noGrp="1"/>
          </p:cNvSpPr>
          <p:nvPr>
            <p:ph type="sldNum" sz="quarter" idx="10"/>
          </p:nvPr>
        </p:nvSpPr>
        <p:spPr/>
        <p:txBody>
          <a:bodyPr/>
          <a:lstStyle/>
          <a:p>
            <a:fld id="{414F08D5-BD13-44F9-B46F-CF0FA270CD3B}" type="slidenum">
              <a:rPr lang="hu-HU" smtClean="0"/>
              <a:t>2</a:t>
            </a:fld>
            <a:endParaRPr lang="hu-HU"/>
          </a:p>
        </p:txBody>
      </p:sp>
    </p:spTree>
    <p:extLst>
      <p:ext uri="{BB962C8B-B14F-4D97-AF65-F5344CB8AC3E}">
        <p14:creationId xmlns:p14="http://schemas.microsoft.com/office/powerpoint/2010/main" val="2778980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iakép helye 1"/>
          <p:cNvSpPr>
            <a:spLocks noGrp="1" noRot="1" noChangeAspect="1" noTextEdit="1"/>
          </p:cNvSpPr>
          <p:nvPr>
            <p:ph type="sldImg"/>
          </p:nvPr>
        </p:nvSpPr>
        <p:spPr bwMode="auto">
          <a:xfrm>
            <a:off x="1473200" y="798513"/>
            <a:ext cx="3630613" cy="2043112"/>
          </a:xfrm>
          <a:noFill/>
          <a:ln>
            <a:solidFill>
              <a:srgbClr val="000000"/>
            </a:solidFill>
            <a:miter lim="800000"/>
            <a:headEnd/>
            <a:tailEnd/>
          </a:ln>
        </p:spPr>
      </p:sp>
      <p:sp>
        <p:nvSpPr>
          <p:cNvPr id="34819"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dirty="0" smtClean="0"/>
          </a:p>
        </p:txBody>
      </p:sp>
      <p:sp>
        <p:nvSpPr>
          <p:cNvPr id="2" name="Dia számának helye 1"/>
          <p:cNvSpPr>
            <a:spLocks noGrp="1"/>
          </p:cNvSpPr>
          <p:nvPr>
            <p:ph type="sldNum" sz="quarter" idx="10"/>
          </p:nvPr>
        </p:nvSpPr>
        <p:spPr/>
        <p:txBody>
          <a:bodyPr/>
          <a:lstStyle/>
          <a:p>
            <a:fld id="{414F08D5-BD13-44F9-B46F-CF0FA270CD3B}" type="slidenum">
              <a:rPr lang="hu-HU" smtClean="0"/>
              <a:t>4</a:t>
            </a:fld>
            <a:endParaRPr lang="hu-HU"/>
          </a:p>
        </p:txBody>
      </p:sp>
    </p:spTree>
    <p:extLst>
      <p:ext uri="{BB962C8B-B14F-4D97-AF65-F5344CB8AC3E}">
        <p14:creationId xmlns:p14="http://schemas.microsoft.com/office/powerpoint/2010/main" val="3729357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iakép helye 1"/>
          <p:cNvSpPr>
            <a:spLocks noGrp="1" noRot="1" noChangeAspect="1" noTextEdit="1"/>
          </p:cNvSpPr>
          <p:nvPr>
            <p:ph type="sldImg"/>
          </p:nvPr>
        </p:nvSpPr>
        <p:spPr bwMode="auto">
          <a:xfrm>
            <a:off x="1473200" y="798513"/>
            <a:ext cx="3630613" cy="2043112"/>
          </a:xfrm>
          <a:noFill/>
          <a:ln>
            <a:solidFill>
              <a:srgbClr val="000000"/>
            </a:solidFill>
            <a:miter lim="800000"/>
            <a:headEnd/>
            <a:tailEnd/>
          </a:ln>
        </p:spPr>
      </p:sp>
      <p:sp>
        <p:nvSpPr>
          <p:cNvPr id="34819" name="Jegyzetek helye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hu-HU" altLang="hu-HU" sz="900" dirty="0" smtClean="0">
                <a:solidFill>
                  <a:srgbClr val="002060"/>
                </a:solidFill>
                <a:latin typeface="Calibri" panose="020F0502020204030204" pitchFamily="34" charset="0"/>
              </a:rPr>
              <a:t>Gyors </a:t>
            </a:r>
            <a:r>
              <a:rPr lang="hu-HU" altLang="hu-HU" sz="900" dirty="0" err="1" smtClean="0">
                <a:solidFill>
                  <a:srgbClr val="002060"/>
                </a:solidFill>
                <a:latin typeface="Calibri" panose="020F0502020204030204" pitchFamily="34" charset="0"/>
              </a:rPr>
              <a:t>reagálású</a:t>
            </a:r>
            <a:r>
              <a:rPr lang="hu-HU" altLang="hu-HU" sz="900" dirty="0" smtClean="0">
                <a:solidFill>
                  <a:srgbClr val="002060"/>
                </a:solidFill>
                <a:latin typeface="Calibri" panose="020F0502020204030204" pitchFamily="34" charset="0"/>
              </a:rPr>
              <a:t> egység (hurrikán, földrengés, menekült helyzet) gépjárművén 200m-es körzetben LTE lefedettséget biztosít!</a:t>
            </a:r>
          </a:p>
          <a:p>
            <a:endParaRPr lang="hu-HU" dirty="0" smtClean="0"/>
          </a:p>
          <a:p>
            <a:r>
              <a:rPr lang="hu-HU" dirty="0" smtClean="0"/>
              <a:t>https://www.satellitetoday.com/business/2018/08/14/tom-choi-part-2-this-is-the-defining-moment-of-my-career/</a:t>
            </a:r>
          </a:p>
          <a:p>
            <a:r>
              <a:rPr lang="en-US" sz="900" b="0" i="0" kern="1200" dirty="0" smtClean="0">
                <a:solidFill>
                  <a:schemeClr val="tx1"/>
                </a:solidFill>
                <a:effectLst/>
                <a:latin typeface="+mn-lt"/>
                <a:ea typeface="+mn-ea"/>
                <a:cs typeface="+mn-cs"/>
              </a:rPr>
              <a:t>Needless to say, he will face the same challenges that </a:t>
            </a:r>
            <a:r>
              <a:rPr lang="en-US" sz="900" b="1" i="0" kern="1200" dirty="0" err="1" smtClean="0">
                <a:solidFill>
                  <a:schemeClr val="tx1"/>
                </a:solidFill>
                <a:effectLst/>
                <a:latin typeface="+mn-lt"/>
                <a:ea typeface="+mn-ea"/>
                <a:cs typeface="+mn-cs"/>
              </a:rPr>
              <a:t>OneWeb</a:t>
            </a:r>
            <a:r>
              <a:rPr lang="en-US" sz="900" b="0" i="0" kern="1200" dirty="0" err="1" smtClean="0">
                <a:solidFill>
                  <a:schemeClr val="tx1"/>
                </a:solidFill>
                <a:effectLst/>
                <a:latin typeface="+mn-lt"/>
                <a:ea typeface="+mn-ea"/>
                <a:cs typeface="+mn-cs"/>
              </a:rPr>
              <a:t>and</a:t>
            </a:r>
            <a:r>
              <a:rPr lang="en-US" sz="900" b="0" i="0" kern="1200" dirty="0" smtClean="0">
                <a:solidFill>
                  <a:schemeClr val="tx1"/>
                </a:solidFill>
                <a:effectLst/>
                <a:latin typeface="+mn-lt"/>
                <a:ea typeface="+mn-ea"/>
                <a:cs typeface="+mn-cs"/>
              </a:rPr>
              <a:t> other Low Earth Orbit (LEO) systems will face. People in Silicon Valley and also in space tend to be a bit sheltered. </a:t>
            </a:r>
            <a:r>
              <a:rPr lang="en-US" sz="900" b="1" i="0" kern="1200" dirty="0" smtClean="0">
                <a:solidFill>
                  <a:srgbClr val="FF0000"/>
                </a:solidFill>
                <a:effectLst/>
                <a:latin typeface="+mn-lt"/>
                <a:ea typeface="+mn-ea"/>
                <a:cs typeface="+mn-cs"/>
              </a:rPr>
              <a:t>The world looks beautiful from space but down here in the jungle it’s hot, damp, and a thousand things can kill you if you don’t know what you are doing. </a:t>
            </a:r>
            <a:r>
              <a:rPr lang="en-US" sz="900" b="0" i="0" kern="1200" dirty="0" smtClean="0">
                <a:solidFill>
                  <a:schemeClr val="tx1"/>
                </a:solidFill>
                <a:effectLst/>
                <a:latin typeface="+mn-lt"/>
                <a:ea typeface="+mn-ea"/>
                <a:cs typeface="+mn-cs"/>
              </a:rPr>
              <a:t>With that being said, terrestrial wireless technologies have so many advantages over satellites for consumer broadband it will be difficult — if not impossible — for any form of High Throughput Satellite (HTS) to be mainstream for consumers.</a:t>
            </a:r>
            <a:endParaRPr lang="hu-HU" dirty="0" smtClean="0"/>
          </a:p>
        </p:txBody>
      </p:sp>
      <p:sp>
        <p:nvSpPr>
          <p:cNvPr id="2" name="Dia számának helye 1"/>
          <p:cNvSpPr>
            <a:spLocks noGrp="1"/>
          </p:cNvSpPr>
          <p:nvPr>
            <p:ph type="sldNum" sz="quarter" idx="10"/>
          </p:nvPr>
        </p:nvSpPr>
        <p:spPr/>
        <p:txBody>
          <a:bodyPr/>
          <a:lstStyle/>
          <a:p>
            <a:fld id="{414F08D5-BD13-44F9-B46F-CF0FA270CD3B}" type="slidenum">
              <a:rPr lang="hu-HU" smtClean="0"/>
              <a:t>5</a:t>
            </a:fld>
            <a:endParaRPr lang="hu-HU"/>
          </a:p>
        </p:txBody>
      </p:sp>
    </p:spTree>
    <p:extLst>
      <p:ext uri="{BB962C8B-B14F-4D97-AF65-F5344CB8AC3E}">
        <p14:creationId xmlns:p14="http://schemas.microsoft.com/office/powerpoint/2010/main" val="3168839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iakép helye 1"/>
          <p:cNvSpPr>
            <a:spLocks noGrp="1" noRot="1" noChangeAspect="1" noTextEdit="1"/>
          </p:cNvSpPr>
          <p:nvPr>
            <p:ph type="sldImg"/>
          </p:nvPr>
        </p:nvSpPr>
        <p:spPr bwMode="auto">
          <a:xfrm>
            <a:off x="1473200" y="798513"/>
            <a:ext cx="3630613" cy="2043112"/>
          </a:xfrm>
          <a:noFill/>
          <a:ln>
            <a:solidFill>
              <a:srgbClr val="000000"/>
            </a:solidFill>
            <a:miter lim="800000"/>
            <a:headEnd/>
            <a:tailEnd/>
          </a:ln>
        </p:spPr>
      </p:sp>
      <p:sp>
        <p:nvSpPr>
          <p:cNvPr id="34819" name="Jegyzetek helye 2"/>
          <p:cNvSpPr>
            <a:spLocks noGrp="1"/>
          </p:cNvSpPr>
          <p:nvPr>
            <p:ph type="body" idx="1"/>
          </p:nvPr>
        </p:nvSpPr>
        <p:spPr bwMode="auto">
          <a:noFill/>
        </p:spPr>
        <p:txBody>
          <a:bodyPr wrap="square" numCol="1" anchor="t" anchorCtr="0" compatLnSpc="1">
            <a:prstTxWarp prst="textNoShape">
              <a:avLst/>
            </a:prstTxWarp>
          </a:bodyPr>
          <a:lstStyle/>
          <a:p>
            <a:r>
              <a:rPr lang="en-US" sz="900" b="1" i="0" kern="1200" dirty="0" smtClean="0">
                <a:solidFill>
                  <a:schemeClr val="tx1"/>
                </a:solidFill>
                <a:effectLst/>
                <a:latin typeface="+mn-lt"/>
                <a:ea typeface="+mn-ea"/>
                <a:cs typeface="+mn-cs"/>
              </a:rPr>
              <a:t>Full global coverage</a:t>
            </a:r>
            <a:r>
              <a:rPr lang="en-US" sz="900" b="0" i="0" kern="1200" dirty="0" smtClean="0">
                <a:solidFill>
                  <a:schemeClr val="tx1"/>
                </a:solidFill>
                <a:effectLst/>
                <a:latin typeface="+mn-lt"/>
                <a:ea typeface="+mn-ea"/>
                <a:cs typeface="+mn-cs"/>
              </a:rPr>
              <a:t> – The </a:t>
            </a:r>
            <a:r>
              <a:rPr lang="en-US" sz="900" b="0" i="0" kern="1200" dirty="0" err="1" smtClean="0">
                <a:solidFill>
                  <a:schemeClr val="tx1"/>
                </a:solidFill>
                <a:effectLst/>
                <a:latin typeface="+mn-lt"/>
                <a:ea typeface="+mn-ea"/>
                <a:cs typeface="+mn-cs"/>
              </a:rPr>
              <a:t>LeoSat</a:t>
            </a:r>
            <a:r>
              <a:rPr lang="en-US" sz="900" b="0" i="0" kern="1200" dirty="0" smtClean="0">
                <a:solidFill>
                  <a:schemeClr val="tx1"/>
                </a:solidFill>
                <a:effectLst/>
                <a:latin typeface="+mn-lt"/>
                <a:ea typeface="+mn-ea"/>
                <a:cs typeface="+mn-cs"/>
              </a:rPr>
              <a:t> constellation will use polar orbits and with that will provide full global coverage from pole to pole.</a:t>
            </a:r>
          </a:p>
          <a:p>
            <a:r>
              <a:rPr lang="en-US" sz="900" b="1" i="0" kern="1200" dirty="0" smtClean="0">
                <a:solidFill>
                  <a:schemeClr val="tx1"/>
                </a:solidFill>
                <a:effectLst/>
                <a:latin typeface="+mn-lt"/>
                <a:ea typeface="+mn-ea"/>
                <a:cs typeface="+mn-cs"/>
              </a:rPr>
              <a:t>Global point-to-point connectivity with no terrestrial touch points in-between</a:t>
            </a:r>
            <a:r>
              <a:rPr lang="en-US" sz="900" b="0" i="0" kern="1200" dirty="0" smtClean="0">
                <a:solidFill>
                  <a:schemeClr val="tx1"/>
                </a:solidFill>
                <a:effectLst/>
                <a:latin typeface="+mn-lt"/>
                <a:ea typeface="+mn-ea"/>
                <a:cs typeface="+mn-cs"/>
              </a:rPr>
              <a:t> – The </a:t>
            </a:r>
            <a:r>
              <a:rPr lang="en-US" sz="900" b="0" i="0" kern="1200" dirty="0" err="1" smtClean="0">
                <a:solidFill>
                  <a:schemeClr val="tx1"/>
                </a:solidFill>
                <a:effectLst/>
                <a:latin typeface="+mn-lt"/>
                <a:ea typeface="+mn-ea"/>
                <a:cs typeface="+mn-cs"/>
              </a:rPr>
              <a:t>LeoSat</a:t>
            </a:r>
            <a:r>
              <a:rPr lang="en-US" sz="900" b="0" i="0" kern="1200" dirty="0" smtClean="0">
                <a:solidFill>
                  <a:schemeClr val="tx1"/>
                </a:solidFill>
                <a:effectLst/>
                <a:latin typeface="+mn-lt"/>
                <a:ea typeface="+mn-ea"/>
                <a:cs typeface="+mn-cs"/>
              </a:rPr>
              <a:t> satellites are interconnected through optical links. Once uplinked to the constellation data will travel from satellite to satellite until it reaches its downlink destination.</a:t>
            </a:r>
          </a:p>
          <a:p>
            <a:r>
              <a:rPr lang="en-US" sz="900" b="1" i="0" kern="1200" dirty="0" smtClean="0">
                <a:solidFill>
                  <a:schemeClr val="tx1"/>
                </a:solidFill>
                <a:effectLst/>
                <a:latin typeface="+mn-lt"/>
                <a:ea typeface="+mn-ea"/>
                <a:cs typeface="+mn-cs"/>
              </a:rPr>
              <a:t>High throughput</a:t>
            </a:r>
            <a:r>
              <a:rPr lang="en-US" sz="900" b="0" i="0" kern="1200" dirty="0" smtClean="0">
                <a:solidFill>
                  <a:schemeClr val="tx1"/>
                </a:solidFill>
                <a:effectLst/>
                <a:latin typeface="+mn-lt"/>
                <a:ea typeface="+mn-ea"/>
                <a:cs typeface="+mn-cs"/>
              </a:rPr>
              <a:t> – </a:t>
            </a:r>
            <a:r>
              <a:rPr lang="en-US" sz="900" b="0" i="0" kern="1200" dirty="0" err="1" smtClean="0">
                <a:solidFill>
                  <a:schemeClr val="tx1"/>
                </a:solidFill>
                <a:effectLst/>
                <a:latin typeface="+mn-lt"/>
                <a:ea typeface="+mn-ea"/>
                <a:cs typeface="+mn-cs"/>
              </a:rPr>
              <a:t>LeoSat</a:t>
            </a:r>
            <a:r>
              <a:rPr lang="en-US" sz="900" b="0" i="0" kern="1200" dirty="0" smtClean="0">
                <a:solidFill>
                  <a:schemeClr val="tx1"/>
                </a:solidFill>
                <a:effectLst/>
                <a:latin typeface="+mn-lt"/>
                <a:ea typeface="+mn-ea"/>
                <a:cs typeface="+mn-cs"/>
              </a:rPr>
              <a:t> will offer up to 1.6 </a:t>
            </a:r>
            <a:r>
              <a:rPr lang="en-US" sz="900" b="0" i="0" kern="1200" dirty="0" err="1" smtClean="0">
                <a:solidFill>
                  <a:schemeClr val="tx1"/>
                </a:solidFill>
                <a:effectLst/>
                <a:latin typeface="+mn-lt"/>
                <a:ea typeface="+mn-ea"/>
                <a:cs typeface="+mn-cs"/>
              </a:rPr>
              <a:t>Gbps</a:t>
            </a:r>
            <a:r>
              <a:rPr lang="en-US" sz="900" b="0" i="0" kern="1200" dirty="0" smtClean="0">
                <a:solidFill>
                  <a:schemeClr val="tx1"/>
                </a:solidFill>
                <a:effectLst/>
                <a:latin typeface="+mn-lt"/>
                <a:ea typeface="+mn-ea"/>
                <a:cs typeface="+mn-cs"/>
              </a:rPr>
              <a:t> of full-duplex connectivity per link, and 5.2 </a:t>
            </a:r>
            <a:r>
              <a:rPr lang="en-US" sz="900" b="0" i="0" kern="1200" dirty="0" err="1" smtClean="0">
                <a:solidFill>
                  <a:schemeClr val="tx1"/>
                </a:solidFill>
                <a:effectLst/>
                <a:latin typeface="+mn-lt"/>
                <a:ea typeface="+mn-ea"/>
                <a:cs typeface="+mn-cs"/>
              </a:rPr>
              <a:t>Gbps</a:t>
            </a:r>
            <a:r>
              <a:rPr lang="en-US" sz="900" b="0" i="0" kern="1200" dirty="0" smtClean="0">
                <a:solidFill>
                  <a:schemeClr val="tx1"/>
                </a:solidFill>
                <a:effectLst/>
                <a:latin typeface="+mn-lt"/>
                <a:ea typeface="+mn-ea"/>
                <a:cs typeface="+mn-cs"/>
              </a:rPr>
              <a:t> where needed.</a:t>
            </a:r>
          </a:p>
          <a:p>
            <a:r>
              <a:rPr lang="en-US" sz="900" b="1" i="0" kern="1200" dirty="0" smtClean="0">
                <a:solidFill>
                  <a:schemeClr val="tx1"/>
                </a:solidFill>
                <a:effectLst/>
                <a:latin typeface="+mn-lt"/>
                <a:ea typeface="+mn-ea"/>
                <a:cs typeface="+mn-cs"/>
              </a:rPr>
              <a:t>Flexible network configuration</a:t>
            </a:r>
            <a:r>
              <a:rPr lang="en-US" sz="900" b="0" i="0" kern="1200" dirty="0" smtClean="0">
                <a:solidFill>
                  <a:schemeClr val="tx1"/>
                </a:solidFill>
                <a:effectLst/>
                <a:latin typeface="+mn-lt"/>
                <a:ea typeface="+mn-ea"/>
                <a:cs typeface="+mn-cs"/>
              </a:rPr>
              <a:t> – links can be combined into star or mesh networks to suit multiple enterprise connectivity scenarios.</a:t>
            </a:r>
          </a:p>
          <a:p>
            <a:r>
              <a:rPr lang="en-US" sz="900" b="1" i="0" kern="1200" dirty="0" smtClean="0">
                <a:solidFill>
                  <a:schemeClr val="tx1"/>
                </a:solidFill>
                <a:effectLst/>
                <a:latin typeface="+mn-lt"/>
                <a:ea typeface="+mn-ea"/>
                <a:cs typeface="+mn-cs"/>
              </a:rPr>
              <a:t>Low Latency </a:t>
            </a:r>
            <a:r>
              <a:rPr lang="en-US" sz="900" b="0" i="0" kern="1200" dirty="0" smtClean="0">
                <a:solidFill>
                  <a:schemeClr val="tx1"/>
                </a:solidFill>
                <a:effectLst/>
                <a:latin typeface="+mn-lt"/>
                <a:ea typeface="+mn-ea"/>
                <a:cs typeface="+mn-cs"/>
              </a:rPr>
              <a:t>– Because of </a:t>
            </a:r>
            <a:r>
              <a:rPr lang="en-US" sz="900" b="0" i="0" kern="1200" dirty="0" err="1" smtClean="0">
                <a:solidFill>
                  <a:schemeClr val="tx1"/>
                </a:solidFill>
                <a:effectLst/>
                <a:latin typeface="+mn-lt"/>
                <a:ea typeface="+mn-ea"/>
                <a:cs typeface="+mn-cs"/>
              </a:rPr>
              <a:t>LeoSat’s</a:t>
            </a:r>
            <a:r>
              <a:rPr lang="en-US" sz="900" b="0" i="0" kern="1200" dirty="0" smtClean="0">
                <a:solidFill>
                  <a:schemeClr val="tx1"/>
                </a:solidFill>
                <a:effectLst/>
                <a:latin typeface="+mn-lt"/>
                <a:ea typeface="+mn-ea"/>
                <a:cs typeface="+mn-cs"/>
              </a:rPr>
              <a:t> low earth orbit, earth to space latency directly under each satellite will be less than 20ms. Combined with </a:t>
            </a:r>
            <a:r>
              <a:rPr lang="en-US" sz="900" b="0" i="0" kern="1200" dirty="0" err="1" smtClean="0">
                <a:solidFill>
                  <a:schemeClr val="tx1"/>
                </a:solidFill>
                <a:effectLst/>
                <a:latin typeface="+mn-lt"/>
                <a:ea typeface="+mn-ea"/>
                <a:cs typeface="+mn-cs"/>
              </a:rPr>
              <a:t>LeoSat’s</a:t>
            </a:r>
            <a:r>
              <a:rPr lang="en-US" sz="900" b="0" i="0" kern="1200" dirty="0" smtClean="0">
                <a:solidFill>
                  <a:schemeClr val="tx1"/>
                </a:solidFill>
                <a:effectLst/>
                <a:latin typeface="+mn-lt"/>
                <a:ea typeface="+mn-ea"/>
                <a:cs typeface="+mn-cs"/>
              </a:rPr>
              <a:t> optical backbone in space it will result in very low latency connections which, at larger distances, will be faster than any existing solution. As an example, current fiber latency on the London to Singapore route in well in excess of 180ms, on the </a:t>
            </a:r>
            <a:r>
              <a:rPr lang="en-US" sz="900" b="0" i="0" kern="1200" dirty="0" err="1" smtClean="0">
                <a:solidFill>
                  <a:schemeClr val="tx1"/>
                </a:solidFill>
                <a:effectLst/>
                <a:latin typeface="+mn-lt"/>
                <a:ea typeface="+mn-ea"/>
                <a:cs typeface="+mn-cs"/>
              </a:rPr>
              <a:t>LeoSat</a:t>
            </a:r>
            <a:r>
              <a:rPr lang="en-US" sz="900" b="0" i="0" kern="1200" dirty="0" smtClean="0">
                <a:solidFill>
                  <a:schemeClr val="tx1"/>
                </a:solidFill>
                <a:effectLst/>
                <a:latin typeface="+mn-lt"/>
                <a:ea typeface="+mn-ea"/>
                <a:cs typeface="+mn-cs"/>
              </a:rPr>
              <a:t> network this will be reduced to and average below 120ms. </a:t>
            </a:r>
            <a:br>
              <a:rPr lang="en-US" sz="900" b="0" i="0" kern="1200" dirty="0" smtClean="0">
                <a:solidFill>
                  <a:schemeClr val="tx1"/>
                </a:solidFill>
                <a:effectLst/>
                <a:latin typeface="+mn-lt"/>
                <a:ea typeface="+mn-ea"/>
                <a:cs typeface="+mn-cs"/>
              </a:rPr>
            </a:br>
            <a:r>
              <a:rPr lang="en-US" sz="900" b="0" i="0" kern="1200" dirty="0" smtClean="0">
                <a:solidFill>
                  <a:schemeClr val="tx1"/>
                </a:solidFill>
                <a:effectLst/>
                <a:latin typeface="+mn-lt"/>
                <a:ea typeface="+mn-ea"/>
                <a:cs typeface="+mn-cs"/>
              </a:rPr>
              <a:t>Another unique attribute of the constellation is that latency can be calculated down to the millisecond for any given period. This deterministic characteristic of </a:t>
            </a:r>
            <a:r>
              <a:rPr lang="en-US" sz="900" b="0" i="0" kern="1200" dirty="0" err="1" smtClean="0">
                <a:solidFill>
                  <a:schemeClr val="tx1"/>
                </a:solidFill>
                <a:effectLst/>
                <a:latin typeface="+mn-lt"/>
                <a:ea typeface="+mn-ea"/>
                <a:cs typeface="+mn-cs"/>
              </a:rPr>
              <a:t>LeoSat's</a:t>
            </a:r>
            <a:r>
              <a:rPr lang="en-US" sz="900" b="0" i="0" kern="1200" dirty="0" smtClean="0">
                <a:solidFill>
                  <a:schemeClr val="tx1"/>
                </a:solidFill>
                <a:effectLst/>
                <a:latin typeface="+mn-lt"/>
                <a:ea typeface="+mn-ea"/>
                <a:cs typeface="+mn-cs"/>
              </a:rPr>
              <a:t> latency is unique in the industry and comes with great advantages for certain business- and government applications. </a:t>
            </a:r>
          </a:p>
          <a:p>
            <a:r>
              <a:rPr lang="en-US" sz="900" b="1" i="0" kern="1200" dirty="0" smtClean="0">
                <a:solidFill>
                  <a:schemeClr val="tx1"/>
                </a:solidFill>
                <a:effectLst/>
                <a:latin typeface="+mn-lt"/>
                <a:ea typeface="+mn-ea"/>
                <a:cs typeface="+mn-cs"/>
              </a:rPr>
              <a:t>Totally secure network</a:t>
            </a:r>
            <a:r>
              <a:rPr lang="en-US" sz="900" b="0" i="0" kern="1200" dirty="0" smtClean="0">
                <a:solidFill>
                  <a:schemeClr val="tx1"/>
                </a:solidFill>
                <a:effectLst/>
                <a:latin typeface="+mn-lt"/>
                <a:ea typeface="+mn-ea"/>
                <a:cs typeface="+mn-cs"/>
              </a:rPr>
              <a:t> – From end to end, </a:t>
            </a:r>
            <a:r>
              <a:rPr lang="en-US" sz="900" b="0" i="0" kern="1200" dirty="0" err="1" smtClean="0">
                <a:solidFill>
                  <a:schemeClr val="tx1"/>
                </a:solidFill>
                <a:effectLst/>
                <a:latin typeface="+mn-lt"/>
                <a:ea typeface="+mn-ea"/>
                <a:cs typeface="+mn-cs"/>
              </a:rPr>
              <a:t>LeoSat</a:t>
            </a:r>
            <a:r>
              <a:rPr lang="en-US" sz="900" b="0" i="0" kern="1200" dirty="0" smtClean="0">
                <a:solidFill>
                  <a:schemeClr val="tx1"/>
                </a:solidFill>
                <a:effectLst/>
                <a:latin typeface="+mn-lt"/>
                <a:ea typeface="+mn-ea"/>
                <a:cs typeface="+mn-cs"/>
              </a:rPr>
              <a:t> can carry your data in a network that is physically separated from any other network. We do not have to interconnect with any third party network or any satellite gateway infrastructure to carry your data to its final destination - wherever on earth that might be . The system will also provide ultra-secure end-to-end encryption on top of the encryption used by you as our customers. Never has your data been more safe than on </a:t>
            </a:r>
            <a:r>
              <a:rPr lang="en-US" sz="900" b="0" i="0" kern="1200" dirty="0" err="1" smtClean="0">
                <a:solidFill>
                  <a:schemeClr val="tx1"/>
                </a:solidFill>
                <a:effectLst/>
                <a:latin typeface="+mn-lt"/>
                <a:ea typeface="+mn-ea"/>
                <a:cs typeface="+mn-cs"/>
              </a:rPr>
              <a:t>LeoSat</a:t>
            </a:r>
            <a:r>
              <a:rPr lang="en-US" sz="900" b="0" i="0" kern="1200" dirty="0" smtClean="0">
                <a:solidFill>
                  <a:schemeClr val="tx1"/>
                </a:solidFill>
                <a:effectLst/>
                <a:latin typeface="+mn-lt"/>
                <a:ea typeface="+mn-ea"/>
                <a:cs typeface="+mn-cs"/>
              </a:rPr>
              <a:t>. </a:t>
            </a:r>
          </a:p>
          <a:p>
            <a:endParaRPr lang="hu-HU" dirty="0" smtClean="0"/>
          </a:p>
        </p:txBody>
      </p:sp>
      <p:sp>
        <p:nvSpPr>
          <p:cNvPr id="2" name="Dia számának helye 1"/>
          <p:cNvSpPr>
            <a:spLocks noGrp="1"/>
          </p:cNvSpPr>
          <p:nvPr>
            <p:ph type="sldNum" sz="quarter" idx="10"/>
          </p:nvPr>
        </p:nvSpPr>
        <p:spPr/>
        <p:txBody>
          <a:bodyPr/>
          <a:lstStyle/>
          <a:p>
            <a:fld id="{414F08D5-BD13-44F9-B46F-CF0FA270CD3B}" type="slidenum">
              <a:rPr lang="hu-HU" smtClean="0"/>
              <a:t>6</a:t>
            </a:fld>
            <a:endParaRPr lang="hu-HU"/>
          </a:p>
        </p:txBody>
      </p:sp>
    </p:spTree>
    <p:extLst>
      <p:ext uri="{BB962C8B-B14F-4D97-AF65-F5344CB8AC3E}">
        <p14:creationId xmlns:p14="http://schemas.microsoft.com/office/powerpoint/2010/main" val="1002086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iakép helye 1"/>
          <p:cNvSpPr>
            <a:spLocks noGrp="1" noRot="1" noChangeAspect="1" noTextEdit="1"/>
          </p:cNvSpPr>
          <p:nvPr>
            <p:ph type="sldImg"/>
          </p:nvPr>
        </p:nvSpPr>
        <p:spPr bwMode="auto">
          <a:xfrm>
            <a:off x="1473200" y="798513"/>
            <a:ext cx="3630613" cy="2043112"/>
          </a:xfrm>
          <a:noFill/>
          <a:ln>
            <a:solidFill>
              <a:srgbClr val="000000"/>
            </a:solidFill>
            <a:miter lim="800000"/>
            <a:headEnd/>
            <a:tailEnd/>
          </a:ln>
        </p:spPr>
      </p:sp>
      <p:sp>
        <p:nvSpPr>
          <p:cNvPr id="34819" name="Jegyzetek helye 2"/>
          <p:cNvSpPr>
            <a:spLocks noGrp="1"/>
          </p:cNvSpPr>
          <p:nvPr>
            <p:ph type="body" idx="1"/>
          </p:nvPr>
        </p:nvSpPr>
        <p:spPr bwMode="auto">
          <a:noFill/>
        </p:spPr>
        <p:txBody>
          <a:bodyPr wrap="square" numCol="1" anchor="t" anchorCtr="0" compatLnSpc="1">
            <a:prstTxWarp prst="textNoShape">
              <a:avLst/>
            </a:prstTxWarp>
          </a:bodyPr>
          <a:lstStyle/>
          <a:p>
            <a:r>
              <a:rPr lang="en-US" sz="1200" b="0" i="0" kern="1200" dirty="0" err="1" smtClean="0">
                <a:solidFill>
                  <a:schemeClr val="tx1"/>
                </a:solidFill>
                <a:effectLst/>
                <a:latin typeface="+mn-lt"/>
                <a:ea typeface="+mn-ea"/>
                <a:cs typeface="+mn-cs"/>
              </a:rPr>
              <a:t>SpaceX</a:t>
            </a:r>
            <a:r>
              <a:rPr lang="en-US" sz="1200" b="0" i="0" kern="1200" dirty="0" smtClean="0">
                <a:solidFill>
                  <a:schemeClr val="tx1"/>
                </a:solidFill>
                <a:effectLst/>
                <a:latin typeface="+mn-lt"/>
                <a:ea typeface="+mn-ea"/>
                <a:cs typeface="+mn-cs"/>
              </a:rPr>
              <a:t> says </a:t>
            </a:r>
            <a:r>
              <a:rPr lang="en-US" sz="1200" b="1" i="0" kern="1200" dirty="0" smtClean="0">
                <a:solidFill>
                  <a:schemeClr val="tx1"/>
                </a:solidFill>
                <a:effectLst/>
                <a:latin typeface="+mn-lt"/>
                <a:ea typeface="+mn-ea"/>
                <a:cs typeface="+mn-cs"/>
              </a:rPr>
              <a:t>1,440 of the satellites are needed to provide Internet service over the “populated world,” </a:t>
            </a:r>
            <a:r>
              <a:rPr lang="en-US" sz="1200" b="0" i="0" kern="1200" dirty="0" smtClean="0">
                <a:solidFill>
                  <a:schemeClr val="tx1"/>
                </a:solidFill>
                <a:effectLst/>
                <a:latin typeface="+mn-lt"/>
                <a:ea typeface="+mn-ea"/>
                <a:cs typeface="+mn-cs"/>
              </a:rPr>
              <a:t>a service level the company says could be achieved after </a:t>
            </a:r>
            <a:r>
              <a:rPr lang="en-US" sz="1200" b="1" i="0" kern="1200" dirty="0" smtClean="0">
                <a:solidFill>
                  <a:schemeClr val="tx1"/>
                </a:solidFill>
                <a:effectLst/>
                <a:latin typeface="+mn-lt"/>
                <a:ea typeface="+mn-ea"/>
                <a:cs typeface="+mn-cs"/>
              </a:rPr>
              <a:t>24 launches.</a:t>
            </a:r>
            <a:endParaRPr lang="hu-HU" b="1" dirty="0" smtClean="0"/>
          </a:p>
        </p:txBody>
      </p:sp>
      <p:sp>
        <p:nvSpPr>
          <p:cNvPr id="2" name="Dia számának helye 1"/>
          <p:cNvSpPr>
            <a:spLocks noGrp="1"/>
          </p:cNvSpPr>
          <p:nvPr>
            <p:ph type="sldNum" sz="quarter" idx="10"/>
          </p:nvPr>
        </p:nvSpPr>
        <p:spPr/>
        <p:txBody>
          <a:bodyPr/>
          <a:lstStyle/>
          <a:p>
            <a:fld id="{414F08D5-BD13-44F9-B46F-CF0FA270CD3B}" type="slidenum">
              <a:rPr lang="hu-HU" smtClean="0"/>
              <a:t>7</a:t>
            </a:fld>
            <a:endParaRPr lang="hu-HU"/>
          </a:p>
        </p:txBody>
      </p:sp>
    </p:spTree>
    <p:extLst>
      <p:ext uri="{BB962C8B-B14F-4D97-AF65-F5344CB8AC3E}">
        <p14:creationId xmlns:p14="http://schemas.microsoft.com/office/powerpoint/2010/main" val="1670838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iakép helye 1"/>
          <p:cNvSpPr>
            <a:spLocks noGrp="1" noRot="1" noChangeAspect="1" noTextEdit="1"/>
          </p:cNvSpPr>
          <p:nvPr>
            <p:ph type="sldImg"/>
          </p:nvPr>
        </p:nvSpPr>
        <p:spPr bwMode="auto">
          <a:xfrm>
            <a:off x="1473200" y="798513"/>
            <a:ext cx="3630613" cy="2043112"/>
          </a:xfrm>
          <a:noFill/>
          <a:ln>
            <a:solidFill>
              <a:srgbClr val="000000"/>
            </a:solidFill>
            <a:miter lim="800000"/>
            <a:headEnd/>
            <a:tailEnd/>
          </a:ln>
        </p:spPr>
      </p:sp>
      <p:sp>
        <p:nvSpPr>
          <p:cNvPr id="34819"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dirty="0" smtClean="0"/>
          </a:p>
        </p:txBody>
      </p:sp>
      <p:sp>
        <p:nvSpPr>
          <p:cNvPr id="2" name="Dia számának helye 1"/>
          <p:cNvSpPr>
            <a:spLocks noGrp="1"/>
          </p:cNvSpPr>
          <p:nvPr>
            <p:ph type="sldNum" sz="quarter" idx="10"/>
          </p:nvPr>
        </p:nvSpPr>
        <p:spPr/>
        <p:txBody>
          <a:bodyPr/>
          <a:lstStyle/>
          <a:p>
            <a:fld id="{414F08D5-BD13-44F9-B46F-CF0FA270CD3B}" type="slidenum">
              <a:rPr lang="hu-HU" smtClean="0"/>
              <a:t>8</a:t>
            </a:fld>
            <a:endParaRPr lang="hu-HU"/>
          </a:p>
        </p:txBody>
      </p:sp>
    </p:spTree>
    <p:extLst>
      <p:ext uri="{BB962C8B-B14F-4D97-AF65-F5344CB8AC3E}">
        <p14:creationId xmlns:p14="http://schemas.microsoft.com/office/powerpoint/2010/main" val="250252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iakép helye 1"/>
          <p:cNvSpPr>
            <a:spLocks noGrp="1" noRot="1" noChangeAspect="1" noTextEdit="1"/>
          </p:cNvSpPr>
          <p:nvPr>
            <p:ph type="sldImg"/>
          </p:nvPr>
        </p:nvSpPr>
        <p:spPr bwMode="auto">
          <a:xfrm>
            <a:off x="1473200" y="798513"/>
            <a:ext cx="3630613" cy="2043112"/>
          </a:xfrm>
          <a:noFill/>
          <a:ln>
            <a:solidFill>
              <a:srgbClr val="000000"/>
            </a:solidFill>
            <a:miter lim="800000"/>
            <a:headEnd/>
            <a:tailEnd/>
          </a:ln>
        </p:spPr>
      </p:sp>
      <p:sp>
        <p:nvSpPr>
          <p:cNvPr id="34819"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hu-HU" sz="900" b="1" dirty="0" smtClean="0">
                <a:solidFill>
                  <a:srgbClr val="003366"/>
                </a:solidFill>
                <a:latin typeface="Calibri" panose="020F0502020204030204" pitchFamily="34" charset="0"/>
                <a:ea typeface="Calibri" panose="020F0502020204030204" pitchFamily="34" charset="0"/>
                <a:cs typeface="Times New Roman" panose="02020603050405020304" pitchFamily="18" charset="0"/>
              </a:rPr>
              <a:t>Mechanikusan vezérelhető, </a:t>
            </a:r>
            <a:r>
              <a:rPr lang="hu-HU" sz="900" b="1" dirty="0" err="1" smtClean="0">
                <a:solidFill>
                  <a:srgbClr val="003366"/>
                </a:solidFill>
                <a:latin typeface="Calibri" panose="020F0502020204030204" pitchFamily="34" charset="0"/>
                <a:ea typeface="Calibri" panose="020F0502020204030204" pitchFamily="34" charset="0"/>
                <a:cs typeface="Times New Roman" panose="02020603050405020304" pitchFamily="18" charset="0"/>
              </a:rPr>
              <a:t>iránytható</a:t>
            </a:r>
            <a:r>
              <a:rPr lang="hu-HU" sz="900" b="1" dirty="0" smtClean="0">
                <a:solidFill>
                  <a:srgbClr val="003366"/>
                </a:solidFill>
                <a:latin typeface="Calibri" panose="020F0502020204030204" pitchFamily="34" charset="0"/>
                <a:ea typeface="Calibri" panose="020F0502020204030204" pitchFamily="34" charset="0"/>
                <a:cs typeface="Times New Roman" panose="02020603050405020304" pitchFamily="18" charset="0"/>
              </a:rPr>
              <a:t> antennákat felváltják a lapos elektromosan (fázis) vezérelt </a:t>
            </a:r>
            <a:r>
              <a:rPr lang="hu-HU" sz="900" b="1" dirty="0" err="1" smtClean="0">
                <a:solidFill>
                  <a:srgbClr val="003366"/>
                </a:solidFill>
                <a:latin typeface="Calibri" panose="020F0502020204030204" pitchFamily="34" charset="0"/>
                <a:ea typeface="Calibri" panose="020F0502020204030204" pitchFamily="34" charset="0"/>
                <a:cs typeface="Times New Roman" panose="02020603050405020304" pitchFamily="18" charset="0"/>
              </a:rPr>
              <a:t>beamforming</a:t>
            </a:r>
            <a:r>
              <a:rPr lang="hu-HU" sz="900" b="1" dirty="0" smtClean="0">
                <a:solidFill>
                  <a:srgbClr val="003366"/>
                </a:solidFill>
                <a:latin typeface="Calibri" panose="020F0502020204030204" pitchFamily="34" charset="0"/>
                <a:ea typeface="Calibri" panose="020F0502020204030204" pitchFamily="34" charset="0"/>
                <a:cs typeface="Times New Roman" panose="02020603050405020304" pitchFamily="18" charset="0"/>
              </a:rPr>
              <a:t> lapos antennák, </a:t>
            </a:r>
          </a:p>
          <a:p>
            <a:pPr marL="0" marR="0" lvl="0" indent="0" algn="l" defTabSz="685800" rtl="0" eaLnBrk="1" fontAlgn="auto" latinLnBrk="0" hangingPunct="1">
              <a:lnSpc>
                <a:spcPct val="100000"/>
              </a:lnSpc>
              <a:spcBef>
                <a:spcPts val="0"/>
              </a:spcBef>
              <a:spcAft>
                <a:spcPts val="0"/>
              </a:spcAft>
              <a:buClrTx/>
              <a:buSzTx/>
              <a:buFontTx/>
              <a:buNone/>
              <a:tabLst/>
              <a:defRPr/>
            </a:pPr>
            <a:r>
              <a:rPr lang="hu-HU" sz="900" b="1" dirty="0" smtClean="0">
                <a:solidFill>
                  <a:srgbClr val="003366"/>
                </a:solidFill>
                <a:latin typeface="Calibri" panose="020F0502020204030204" pitchFamily="34" charset="0"/>
                <a:ea typeface="Calibri" panose="020F0502020204030204" pitchFamily="34" charset="0"/>
                <a:cs typeface="Times New Roman" panose="02020603050405020304" pitchFamily="18" charset="0"/>
              </a:rPr>
              <a:t>melyek már nem tartalmaznak semmiféle mozgó alkatrészt. Ezáltal jóval olcsóbbak lehetnek </a:t>
            </a:r>
            <a:r>
              <a:rPr lang="hu-HU" sz="900" b="1" dirty="0" err="1" smtClean="0">
                <a:solidFill>
                  <a:srgbClr val="003366"/>
                </a:solidFill>
                <a:latin typeface="Calibri" panose="020F0502020204030204" pitchFamily="34" charset="0"/>
                <a:ea typeface="Calibri" panose="020F0502020204030204" pitchFamily="34" charset="0"/>
                <a:cs typeface="Times New Roman" panose="02020603050405020304" pitchFamily="18" charset="0"/>
              </a:rPr>
              <a:t>elődeiknél</a:t>
            </a:r>
            <a:r>
              <a:rPr lang="hu-HU" sz="900" b="1" dirty="0" smtClean="0">
                <a:solidFill>
                  <a:srgbClr val="003366"/>
                </a:solidFill>
                <a:latin typeface="Calibri" panose="020F0502020204030204" pitchFamily="34" charset="0"/>
                <a:ea typeface="Calibri" panose="020F0502020204030204" pitchFamily="34" charset="0"/>
                <a:cs typeface="Times New Roman" panose="02020603050405020304" pitchFamily="18" charset="0"/>
              </a:rPr>
              <a:t>.</a:t>
            </a:r>
            <a:endParaRPr lang="en-US" sz="900" b="1" dirty="0" smtClean="0">
              <a:solidFill>
                <a:srgbClr val="003366"/>
              </a:solidFill>
              <a:latin typeface="Calibri" panose="020F0502020204030204" pitchFamily="34" charset="0"/>
              <a:ea typeface="Calibri" panose="020F0502020204030204" pitchFamily="34" charset="0"/>
              <a:cs typeface="Times New Roman" panose="02020603050405020304" pitchFamily="18" charset="0"/>
            </a:endParaRPr>
          </a:p>
          <a:p>
            <a:endParaRPr lang="hu-HU" dirty="0" smtClean="0"/>
          </a:p>
          <a:p>
            <a:endParaRPr lang="hu-HU" dirty="0" smtClean="0"/>
          </a:p>
          <a:p>
            <a:r>
              <a:rPr lang="en-US" dirty="0" smtClean="0"/>
              <a:t>In an interview with </a:t>
            </a:r>
            <a:r>
              <a:rPr lang="en-US" dirty="0" err="1" smtClean="0"/>
              <a:t>SpaceNews</a:t>
            </a:r>
            <a:r>
              <a:rPr lang="en-US" dirty="0" smtClean="0"/>
              <a:t> at the Satellite 2018 tradeshow, </a:t>
            </a:r>
            <a:r>
              <a:rPr lang="en-US" dirty="0" err="1" smtClean="0"/>
              <a:t>Kymeta</a:t>
            </a:r>
            <a:r>
              <a:rPr lang="en-US" dirty="0" smtClean="0"/>
              <a:t> CEO Nathan </a:t>
            </a:r>
            <a:r>
              <a:rPr lang="en-US" dirty="0" err="1" smtClean="0"/>
              <a:t>Kundtz</a:t>
            </a:r>
            <a:r>
              <a:rPr lang="en-US" dirty="0" smtClean="0"/>
              <a:t> said electronically steered flat satellite antennas are now in production, and more than 100 have been shipped to 23 countries.</a:t>
            </a:r>
          </a:p>
          <a:p>
            <a:endParaRPr lang="en-US" dirty="0" smtClean="0"/>
          </a:p>
          <a:p>
            <a:r>
              <a:rPr lang="en-US" dirty="0" smtClean="0"/>
              <a:t>“We’ve been working with government customers,” he said. The military is interested in using electronically steered antennas to replace mechanical systems, especially as the prices come down, he said.</a:t>
            </a:r>
            <a:endParaRPr lang="hu-HU" dirty="0" smtClean="0"/>
          </a:p>
          <a:p>
            <a:endParaRPr lang="hu-HU"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smtClean="0">
                <a:latin typeface="Calibri" panose="020F0502020204030204" pitchFamily="34" charset="0"/>
                <a:ea typeface="Calibri" panose="020F0502020204030204" pitchFamily="34" charset="0"/>
                <a:cs typeface="Times New Roman" panose="02020603050405020304" pitchFamily="18" charset="0"/>
              </a:rPr>
              <a:t>Phasor's electronically steered flat panel antenna has no moving parts, can transmit and receive from two satellite beams simultaneously, and can connect with spacecraft in low, medium, and/or geostationary-Earth orbit. Credit: Phasor </a:t>
            </a:r>
            <a:endParaRPr lang="hu-HU" sz="9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hu-HU" dirty="0" smtClean="0"/>
          </a:p>
        </p:txBody>
      </p:sp>
      <p:sp>
        <p:nvSpPr>
          <p:cNvPr id="2" name="Dia számának helye 1"/>
          <p:cNvSpPr>
            <a:spLocks noGrp="1"/>
          </p:cNvSpPr>
          <p:nvPr>
            <p:ph type="sldNum" sz="quarter" idx="10"/>
          </p:nvPr>
        </p:nvSpPr>
        <p:spPr/>
        <p:txBody>
          <a:bodyPr/>
          <a:lstStyle/>
          <a:p>
            <a:fld id="{414F08D5-BD13-44F9-B46F-CF0FA270CD3B}" type="slidenum">
              <a:rPr lang="hu-HU" smtClean="0"/>
              <a:t>9</a:t>
            </a:fld>
            <a:endParaRPr lang="hu-HU"/>
          </a:p>
        </p:txBody>
      </p:sp>
    </p:spTree>
    <p:extLst>
      <p:ext uri="{BB962C8B-B14F-4D97-AF65-F5344CB8AC3E}">
        <p14:creationId xmlns:p14="http://schemas.microsoft.com/office/powerpoint/2010/main" val="367308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iakép helye 1"/>
          <p:cNvSpPr>
            <a:spLocks noGrp="1" noRot="1" noChangeAspect="1" noTextEdit="1"/>
          </p:cNvSpPr>
          <p:nvPr>
            <p:ph type="sldImg"/>
          </p:nvPr>
        </p:nvSpPr>
        <p:spPr bwMode="auto">
          <a:noFill/>
          <a:ln>
            <a:solidFill>
              <a:srgbClr val="000000"/>
            </a:solidFill>
            <a:miter lim="800000"/>
            <a:headEnd/>
            <a:tailEnd/>
          </a:ln>
        </p:spPr>
      </p:sp>
      <p:sp>
        <p:nvSpPr>
          <p:cNvPr id="34819"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Tree>
    <p:extLst>
      <p:ext uri="{BB962C8B-B14F-4D97-AF65-F5344CB8AC3E}">
        <p14:creationId xmlns:p14="http://schemas.microsoft.com/office/powerpoint/2010/main" val="2075931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914400" y="2130426"/>
            <a:ext cx="10363200" cy="1470025"/>
          </a:xfrm>
        </p:spPr>
        <p:txBody>
          <a:bodyPr/>
          <a:lstStyle/>
          <a:p>
            <a:r>
              <a:rPr lang="hu-HU"/>
              <a:t>Mintacím szerkesztése</a:t>
            </a:r>
          </a:p>
        </p:txBody>
      </p:sp>
      <p:sp>
        <p:nvSpPr>
          <p:cNvPr id="3" name="Alcím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852093CA-B645-41D3-A127-F4CE927AD6CE}" type="slidenum">
              <a:rPr lang="hu-HU"/>
              <a:pPr>
                <a:defRPr/>
              </a:pPr>
              <a:t>‹#›</a:t>
            </a:fld>
            <a:endParaRPr lang="hu-HU"/>
          </a:p>
        </p:txBody>
      </p:sp>
    </p:spTree>
    <p:extLst>
      <p:ext uri="{BB962C8B-B14F-4D97-AF65-F5344CB8AC3E}">
        <p14:creationId xmlns:p14="http://schemas.microsoft.com/office/powerpoint/2010/main" val="3148217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FB5B291F-8D0D-4E15-BE8D-F784A9F8843B}" type="slidenum">
              <a:rPr lang="hu-HU"/>
              <a:pPr>
                <a:defRPr/>
              </a:pPr>
              <a:t>‹#›</a:t>
            </a:fld>
            <a:endParaRPr lang="hu-HU"/>
          </a:p>
        </p:txBody>
      </p:sp>
    </p:spTree>
    <p:extLst>
      <p:ext uri="{BB962C8B-B14F-4D97-AF65-F5344CB8AC3E}">
        <p14:creationId xmlns:p14="http://schemas.microsoft.com/office/powerpoint/2010/main" val="84203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839200" y="274639"/>
            <a:ext cx="27432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609600" y="274639"/>
            <a:ext cx="80264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EC6BBB5A-414F-46F6-8266-FCF3248F8DA5}" type="slidenum">
              <a:rPr lang="hu-HU"/>
              <a:pPr>
                <a:defRPr/>
              </a:pPr>
              <a:t>‹#›</a:t>
            </a:fld>
            <a:endParaRPr lang="hu-HU"/>
          </a:p>
        </p:txBody>
      </p:sp>
    </p:spTree>
    <p:extLst>
      <p:ext uri="{BB962C8B-B14F-4D97-AF65-F5344CB8AC3E}">
        <p14:creationId xmlns:p14="http://schemas.microsoft.com/office/powerpoint/2010/main" val="15798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FD608CAF-F16B-477F-9A44-4D481C525842}" type="slidenum">
              <a:rPr lang="hu-HU"/>
              <a:pPr>
                <a:defRPr/>
              </a:pPr>
              <a:t>‹#›</a:t>
            </a:fld>
            <a:endParaRPr lang="hu-HU"/>
          </a:p>
        </p:txBody>
      </p:sp>
    </p:spTree>
    <p:extLst>
      <p:ext uri="{BB962C8B-B14F-4D97-AF65-F5344CB8AC3E}">
        <p14:creationId xmlns:p14="http://schemas.microsoft.com/office/powerpoint/2010/main" val="2221925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63084" y="4406901"/>
            <a:ext cx="103632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08883474-9048-4AE1-B153-6916D87B966C}" type="slidenum">
              <a:rPr lang="hu-HU"/>
              <a:pPr>
                <a:defRPr/>
              </a:pPr>
              <a:t>‹#›</a:t>
            </a:fld>
            <a:endParaRPr lang="hu-HU"/>
          </a:p>
        </p:txBody>
      </p:sp>
    </p:spTree>
    <p:extLst>
      <p:ext uri="{BB962C8B-B14F-4D97-AF65-F5344CB8AC3E}">
        <p14:creationId xmlns:p14="http://schemas.microsoft.com/office/powerpoint/2010/main" val="176490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A5C5F05D-94F6-48BD-85F4-724859F2A502}" type="slidenum">
              <a:rPr lang="hu-HU"/>
              <a:pPr>
                <a:defRPr/>
              </a:pPr>
              <a:t>‹#›</a:t>
            </a:fld>
            <a:endParaRPr lang="hu-HU"/>
          </a:p>
        </p:txBody>
      </p:sp>
    </p:spTree>
    <p:extLst>
      <p:ext uri="{BB962C8B-B14F-4D97-AF65-F5344CB8AC3E}">
        <p14:creationId xmlns:p14="http://schemas.microsoft.com/office/powerpoint/2010/main" val="651882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CC0EA588-356D-49FD-8BAC-8B24BC8C16B8}" type="slidenum">
              <a:rPr lang="hu-HU"/>
              <a:pPr>
                <a:defRPr/>
              </a:pPr>
              <a:t>‹#›</a:t>
            </a:fld>
            <a:endParaRPr lang="hu-HU"/>
          </a:p>
        </p:txBody>
      </p:sp>
    </p:spTree>
    <p:extLst>
      <p:ext uri="{BB962C8B-B14F-4D97-AF65-F5344CB8AC3E}">
        <p14:creationId xmlns:p14="http://schemas.microsoft.com/office/powerpoint/2010/main" val="2519972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037E111C-6472-40E7-B0D7-684226184F43}" type="slidenum">
              <a:rPr lang="hu-HU"/>
              <a:pPr>
                <a:defRPr/>
              </a:pPr>
              <a:t>‹#›</a:t>
            </a:fld>
            <a:endParaRPr lang="hu-HU"/>
          </a:p>
        </p:txBody>
      </p:sp>
    </p:spTree>
    <p:extLst>
      <p:ext uri="{BB962C8B-B14F-4D97-AF65-F5344CB8AC3E}">
        <p14:creationId xmlns:p14="http://schemas.microsoft.com/office/powerpoint/2010/main" val="2829039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EB2D6616-0B7C-40C0-BFE9-2423D73F1A67}" type="slidenum">
              <a:rPr lang="hu-HU"/>
              <a:pPr>
                <a:defRPr/>
              </a:pPr>
              <a:t>‹#›</a:t>
            </a:fld>
            <a:endParaRPr lang="hu-HU"/>
          </a:p>
        </p:txBody>
      </p:sp>
    </p:spTree>
    <p:extLst>
      <p:ext uri="{BB962C8B-B14F-4D97-AF65-F5344CB8AC3E}">
        <p14:creationId xmlns:p14="http://schemas.microsoft.com/office/powerpoint/2010/main" val="47818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1" y="273050"/>
            <a:ext cx="4011084"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F220D43B-BE7B-4BBE-A404-B04FFA8C855F}" type="slidenum">
              <a:rPr lang="hu-HU"/>
              <a:pPr>
                <a:defRPr/>
              </a:pPr>
              <a:t>‹#›</a:t>
            </a:fld>
            <a:endParaRPr lang="hu-HU"/>
          </a:p>
        </p:txBody>
      </p:sp>
    </p:spTree>
    <p:extLst>
      <p:ext uri="{BB962C8B-B14F-4D97-AF65-F5344CB8AC3E}">
        <p14:creationId xmlns:p14="http://schemas.microsoft.com/office/powerpoint/2010/main" val="826896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717" y="4800600"/>
            <a:ext cx="73152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900C051F-7182-4DF8-9EBF-2781B851895D}" type="slidenum">
              <a:rPr lang="hu-HU"/>
              <a:pPr>
                <a:defRPr/>
              </a:pPr>
              <a:t>‹#›</a:t>
            </a:fld>
            <a:endParaRPr lang="hu-HU"/>
          </a:p>
        </p:txBody>
      </p:sp>
    </p:spTree>
    <p:extLst>
      <p:ext uri="{BB962C8B-B14F-4D97-AF65-F5344CB8AC3E}">
        <p14:creationId xmlns:p14="http://schemas.microsoft.com/office/powerpoint/2010/main" val="7400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 name="Téglalap 4"/>
          <p:cNvSpPr/>
          <p:nvPr userDrawn="1"/>
        </p:nvSpPr>
        <p:spPr>
          <a:xfrm>
            <a:off x="109728" y="5614416"/>
            <a:ext cx="1325880" cy="1179576"/>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hu-HU"/>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hu-HU"/>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A97A815D-39C2-4C0C-820A-088814D3400C}" type="slidenum">
              <a:rPr lang="hu-HU"/>
              <a:pPr>
                <a:defRPr/>
              </a:pPr>
              <a:t>‹#›</a:t>
            </a:fld>
            <a:endParaRPr lang="hu-HU"/>
          </a:p>
        </p:txBody>
      </p:sp>
      <p:pic>
        <p:nvPicPr>
          <p:cNvPr id="4" name="Kép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9728" y="5687382"/>
            <a:ext cx="896112" cy="1049107"/>
          </a:xfrm>
          <a:prstGeom prst="rect">
            <a:avLst/>
          </a:prstGeom>
        </p:spPr>
      </p:pic>
    </p:spTree>
    <p:extLst>
      <p:ext uri="{BB962C8B-B14F-4D97-AF65-F5344CB8AC3E}">
        <p14:creationId xmlns:p14="http://schemas.microsoft.com/office/powerpoint/2010/main" val="3701925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2.xml"/><Relationship Id="rId16"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59.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8.png"/><Relationship Id="rId9" Type="http://schemas.openxmlformats.org/officeDocument/2006/relationships/image" Target="../media/image64.jpeg"/><Relationship Id="rId14" Type="http://schemas.openxmlformats.org/officeDocument/2006/relationships/image" Target="../media/image69.jpe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jpg"/><Relationship Id="rId7"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hyperlink" Target="mailto:info@hdt.hu" TargetMode="External"/><Relationship Id="rId4" Type="http://schemas.openxmlformats.org/officeDocument/2006/relationships/hyperlink" Target="http://www.hdt.hu/" TargetMode="External"/><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41.png"/><Relationship Id="rId18" Type="http://schemas.openxmlformats.org/officeDocument/2006/relationships/image" Target="../media/image46.png"/><Relationship Id="rId3" Type="http://schemas.microsoft.com/office/2007/relationships/media" Target="../media/media2.mp4"/><Relationship Id="rId7" Type="http://schemas.openxmlformats.org/officeDocument/2006/relationships/slideLayout" Target="../slideLayouts/slideLayout2.xml"/><Relationship Id="rId12" Type="http://schemas.openxmlformats.org/officeDocument/2006/relationships/image" Target="../media/image40.jpeg"/><Relationship Id="rId17" Type="http://schemas.openxmlformats.org/officeDocument/2006/relationships/image" Target="../media/image45.png"/><Relationship Id="rId2" Type="http://schemas.openxmlformats.org/officeDocument/2006/relationships/video" Target="../media/media1.mp4"/><Relationship Id="rId16" Type="http://schemas.openxmlformats.org/officeDocument/2006/relationships/image" Target="../media/image44.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9.tiff"/><Relationship Id="rId5" Type="http://schemas.microsoft.com/office/2007/relationships/media" Target="../media/media3.mp4"/><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video" Target="../media/media2.mp4"/><Relationship Id="rId9" Type="http://schemas.openxmlformats.org/officeDocument/2006/relationships/image" Target="../media/image37.png"/><Relationship Id="rId1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1" name="Szövegdoboz 4"/>
          <p:cNvSpPr txBox="1">
            <a:spLocks noChangeArrowheads="1"/>
          </p:cNvSpPr>
          <p:nvPr/>
        </p:nvSpPr>
        <p:spPr bwMode="auto">
          <a:xfrm>
            <a:off x="9895114" y="6224239"/>
            <a:ext cx="2122715" cy="338554"/>
          </a:xfrm>
          <a:prstGeom prst="rect">
            <a:avLst/>
          </a:prstGeom>
          <a:noFill/>
          <a:ln w="9525">
            <a:noFill/>
            <a:miter lim="800000"/>
            <a:headEnd/>
            <a:tailEnd/>
          </a:ln>
        </p:spPr>
        <p:txBody>
          <a:bodyPr wrap="square">
            <a:spAutoFit/>
          </a:bodyPr>
          <a:lstStyle/>
          <a:p>
            <a:pPr fontAlgn="base">
              <a:spcBef>
                <a:spcPct val="0"/>
              </a:spcBef>
              <a:spcAft>
                <a:spcPct val="0"/>
              </a:spcAft>
            </a:pPr>
            <a:r>
              <a:rPr lang="hu-HU" sz="1400" b="1" dirty="0">
                <a:solidFill>
                  <a:srgbClr val="FFFFFF"/>
                </a:solidFill>
                <a:latin typeface="Calibri" pitchFamily="34" charset="0"/>
                <a:cs typeface="Arial" charset="0"/>
              </a:rPr>
              <a:t>      </a:t>
            </a:r>
            <a:r>
              <a:rPr lang="hu-HU" sz="1600" b="1" dirty="0" smtClean="0">
                <a:solidFill>
                  <a:srgbClr val="FFFFFF"/>
                </a:solidFill>
                <a:latin typeface="Calibri" pitchFamily="34" charset="0"/>
                <a:cs typeface="Arial" charset="0"/>
              </a:rPr>
              <a:t>2019. november 14.</a:t>
            </a:r>
            <a:endParaRPr lang="hu-HU" sz="1600" b="1" dirty="0">
              <a:solidFill>
                <a:srgbClr val="FFFFFF"/>
              </a:solidFill>
              <a:latin typeface="Calibri" pitchFamily="34" charset="0"/>
              <a:cs typeface="Arial" charset="0"/>
            </a:endParaRPr>
          </a:p>
        </p:txBody>
      </p:sp>
      <p:sp>
        <p:nvSpPr>
          <p:cNvPr id="5" name="Rectangle 3"/>
          <p:cNvSpPr txBox="1">
            <a:spLocks noChangeArrowheads="1"/>
          </p:cNvSpPr>
          <p:nvPr/>
        </p:nvSpPr>
        <p:spPr bwMode="auto">
          <a:xfrm>
            <a:off x="2049141" y="1573948"/>
            <a:ext cx="8019406" cy="4099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lnSpc>
                <a:spcPct val="90000"/>
              </a:lnSpc>
              <a:spcBef>
                <a:spcPts val="0"/>
              </a:spcBef>
              <a:spcAft>
                <a:spcPts val="600"/>
              </a:spcAft>
            </a:pPr>
            <a:r>
              <a:rPr lang="hu-HU" sz="4400" b="1" kern="0" dirty="0" err="1" smtClean="0">
                <a:solidFill>
                  <a:srgbClr val="003366"/>
                </a:solidFill>
                <a:latin typeface="Calibri" pitchFamily="34" charset="0"/>
                <a:cs typeface="Arial" charset="0"/>
              </a:rPr>
              <a:t>Hungaro</a:t>
            </a:r>
            <a:r>
              <a:rPr lang="hu-HU" sz="4400" b="1" kern="0" dirty="0" smtClean="0">
                <a:solidFill>
                  <a:srgbClr val="003366"/>
                </a:solidFill>
                <a:latin typeface="Calibri" pitchFamily="34" charset="0"/>
                <a:cs typeface="Arial" charset="0"/>
              </a:rPr>
              <a:t> </a:t>
            </a:r>
            <a:r>
              <a:rPr lang="hu-HU" sz="4400" b="1" kern="0" dirty="0" err="1" smtClean="0">
                <a:solidFill>
                  <a:srgbClr val="003366"/>
                </a:solidFill>
                <a:latin typeface="Calibri" pitchFamily="34" charset="0"/>
                <a:cs typeface="Arial" charset="0"/>
              </a:rPr>
              <a:t>DigiTel</a:t>
            </a:r>
            <a:endParaRPr lang="hu-HU" sz="4400" b="1" kern="0" dirty="0" smtClean="0">
              <a:solidFill>
                <a:srgbClr val="003366"/>
              </a:solidFill>
              <a:latin typeface="Calibri" pitchFamily="34" charset="0"/>
              <a:cs typeface="Arial" charset="0"/>
            </a:endParaRPr>
          </a:p>
          <a:p>
            <a:pPr eaLnBrk="1" hangingPunct="1">
              <a:lnSpc>
                <a:spcPct val="90000"/>
              </a:lnSpc>
              <a:spcBef>
                <a:spcPts val="0"/>
              </a:spcBef>
              <a:spcAft>
                <a:spcPts val="600"/>
              </a:spcAft>
            </a:pPr>
            <a:r>
              <a:rPr lang="hu-HU" sz="3600" b="1" kern="0" dirty="0" smtClean="0">
                <a:solidFill>
                  <a:srgbClr val="003366"/>
                </a:solidFill>
                <a:latin typeface="Calibri" pitchFamily="34" charset="0"/>
                <a:cs typeface="Arial" charset="0"/>
              </a:rPr>
              <a:t> </a:t>
            </a:r>
            <a:br>
              <a:rPr lang="hu-HU" sz="3600" b="1" kern="0" dirty="0" smtClean="0">
                <a:solidFill>
                  <a:srgbClr val="003366"/>
                </a:solidFill>
                <a:latin typeface="Calibri" pitchFamily="34" charset="0"/>
                <a:cs typeface="Arial" charset="0"/>
              </a:rPr>
            </a:br>
            <a:r>
              <a:rPr lang="hu-HU" sz="3600" kern="0" dirty="0" smtClean="0">
                <a:solidFill>
                  <a:srgbClr val="003366"/>
                </a:solidFill>
                <a:latin typeface="Calibri" pitchFamily="34" charset="0"/>
                <a:cs typeface="Arial" charset="0"/>
              </a:rPr>
              <a:t>Innovatív műholdas szolgáltatások alkalmazása a Magyar Honvédségben</a:t>
            </a:r>
          </a:p>
          <a:p>
            <a:pPr eaLnBrk="1" hangingPunct="1">
              <a:lnSpc>
                <a:spcPct val="90000"/>
              </a:lnSpc>
              <a:spcBef>
                <a:spcPts val="0"/>
              </a:spcBef>
              <a:spcAft>
                <a:spcPts val="600"/>
              </a:spcAft>
            </a:pPr>
            <a:endParaRPr lang="hu-HU" sz="2800" kern="0" dirty="0" smtClean="0">
              <a:solidFill>
                <a:srgbClr val="003366"/>
              </a:solidFill>
              <a:latin typeface="Calibri" pitchFamily="34" charset="0"/>
              <a:cs typeface="Arial" charset="0"/>
            </a:endParaRPr>
          </a:p>
          <a:p>
            <a:pPr eaLnBrk="1" hangingPunct="1">
              <a:lnSpc>
                <a:spcPct val="90000"/>
              </a:lnSpc>
              <a:spcBef>
                <a:spcPts val="0"/>
              </a:spcBef>
              <a:spcAft>
                <a:spcPts val="600"/>
              </a:spcAft>
            </a:pPr>
            <a:r>
              <a:rPr lang="hu-HU" sz="2800" kern="0" dirty="0" smtClean="0">
                <a:solidFill>
                  <a:srgbClr val="003366"/>
                </a:solidFill>
                <a:latin typeface="Calibri" pitchFamily="34" charset="0"/>
                <a:cs typeface="Arial" charset="0"/>
              </a:rPr>
              <a:t>(Új generációs műholdak és termináljaik)</a:t>
            </a:r>
          </a:p>
          <a:p>
            <a:pPr eaLnBrk="1" hangingPunct="1">
              <a:lnSpc>
                <a:spcPct val="90000"/>
              </a:lnSpc>
              <a:spcBef>
                <a:spcPts val="0"/>
              </a:spcBef>
              <a:spcAft>
                <a:spcPts val="600"/>
              </a:spcAft>
            </a:pPr>
            <a:endParaRPr lang="hu-HU" sz="3600" kern="0" dirty="0">
              <a:solidFill>
                <a:srgbClr val="003366"/>
              </a:solidFill>
              <a:latin typeface="Calibri" pitchFamily="34" charset="0"/>
              <a:cs typeface="Arial" charset="0"/>
            </a:endParaRPr>
          </a:p>
        </p:txBody>
      </p:sp>
      <p:pic>
        <p:nvPicPr>
          <p:cNvPr id="3" name="Kép 2"/>
          <p:cNvPicPr>
            <a:picLocks noChangeAspect="1"/>
          </p:cNvPicPr>
          <p:nvPr/>
        </p:nvPicPr>
        <p:blipFill>
          <a:blip r:embed="rId4"/>
          <a:stretch>
            <a:fillRect/>
          </a:stretch>
        </p:blipFill>
        <p:spPr>
          <a:xfrm>
            <a:off x="1101287" y="5772978"/>
            <a:ext cx="947854" cy="902522"/>
          </a:xfrm>
          <a:prstGeom prst="rect">
            <a:avLst/>
          </a:prstGeom>
        </p:spPr>
      </p:pic>
      <p:pic>
        <p:nvPicPr>
          <p:cNvPr id="4" name="Kép 3"/>
          <p:cNvPicPr>
            <a:picLocks noChangeAspect="1"/>
          </p:cNvPicPr>
          <p:nvPr/>
        </p:nvPicPr>
        <p:blipFill>
          <a:blip r:embed="rId5"/>
          <a:stretch>
            <a:fillRect/>
          </a:stretch>
        </p:blipFill>
        <p:spPr>
          <a:xfrm>
            <a:off x="2197155" y="5749124"/>
            <a:ext cx="945438" cy="953301"/>
          </a:xfrm>
          <a:prstGeom prst="rect">
            <a:avLst/>
          </a:prstGeom>
        </p:spPr>
      </p:pic>
      <p:sp>
        <p:nvSpPr>
          <p:cNvPr id="8" name="Szövegdoboz 7"/>
          <p:cNvSpPr txBox="1"/>
          <p:nvPr/>
        </p:nvSpPr>
        <p:spPr>
          <a:xfrm>
            <a:off x="10390149" y="5426728"/>
            <a:ext cx="1478938" cy="646331"/>
          </a:xfrm>
          <a:prstGeom prst="rect">
            <a:avLst/>
          </a:prstGeom>
          <a:noFill/>
        </p:spPr>
        <p:txBody>
          <a:bodyPr wrap="square" rtlCol="0">
            <a:spAutoFit/>
          </a:bodyPr>
          <a:lstStyle/>
          <a:p>
            <a:pPr algn="ctr"/>
            <a:r>
              <a:rPr lang="hu-HU" dirty="0" smtClean="0">
                <a:solidFill>
                  <a:srgbClr val="003366"/>
                </a:solidFill>
                <a:latin typeface="Calibri" panose="020F0502020204030204" pitchFamily="34" charset="0"/>
                <a:ea typeface="Times New Roman" panose="02020603050405020304" pitchFamily="18" charset="0"/>
              </a:rPr>
              <a:t>Készítette:</a:t>
            </a:r>
          </a:p>
          <a:p>
            <a:pPr algn="ctr"/>
            <a:r>
              <a:rPr lang="hu-HU" dirty="0" smtClean="0">
                <a:solidFill>
                  <a:srgbClr val="003366"/>
                </a:solidFill>
                <a:latin typeface="Calibri" panose="020F0502020204030204" pitchFamily="34" charset="0"/>
                <a:ea typeface="Times New Roman" panose="02020603050405020304" pitchFamily="18" charset="0"/>
              </a:rPr>
              <a:t>Grósz Csaba</a:t>
            </a:r>
          </a:p>
        </p:txBody>
      </p:sp>
    </p:spTree>
    <p:extLst>
      <p:ext uri="{BB962C8B-B14F-4D97-AF65-F5344CB8AC3E}">
        <p14:creationId xmlns:p14="http://schemas.microsoft.com/office/powerpoint/2010/main" val="134868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11110914" y="6308725"/>
            <a:ext cx="719137" cy="33655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E4A1E1FC-C53B-4DE4-B490-5447747ED0D5}" type="slidenum">
              <a:rPr kumimoji="0" lang="hu-HU" sz="1600" b="1" i="0" u="none" strike="noStrike" kern="1200" cap="none" spc="0" normalizeH="0" baseline="0" noProof="0">
                <a:ln>
                  <a:noFill/>
                </a:ln>
                <a:solidFill>
                  <a:srgbClr val="00A5DA"/>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0" lang="hu-HU" sz="1600" b="1" i="0" u="none" strike="noStrike" kern="1200" cap="none" spc="0" normalizeH="0" baseline="0" noProof="0">
              <a:ln>
                <a:noFill/>
              </a:ln>
              <a:solidFill>
                <a:srgbClr val="00A5DA"/>
              </a:solidFill>
              <a:effectLst/>
              <a:uLnTx/>
              <a:uFillTx/>
              <a:latin typeface="Arial" charset="0"/>
              <a:ea typeface="+mn-ea"/>
              <a:cs typeface="Arial" charset="0"/>
            </a:endParaRPr>
          </a:p>
        </p:txBody>
      </p:sp>
      <p:sp>
        <p:nvSpPr>
          <p:cNvPr id="3" name="Rectangle 2"/>
          <p:cNvSpPr>
            <a:spLocks noGrp="1" noChangeArrowheads="1"/>
          </p:cNvSpPr>
          <p:nvPr>
            <p:ph type="title"/>
          </p:nvPr>
        </p:nvSpPr>
        <p:spPr>
          <a:xfrm>
            <a:off x="468313" y="468313"/>
            <a:ext cx="6551612" cy="346075"/>
          </a:xfrm>
        </p:spPr>
        <p:txBody>
          <a:bodyPr/>
          <a:lstStyle/>
          <a:p>
            <a:pPr algn="just"/>
            <a:r>
              <a:rPr lang="hu-HU" altLang="hu-HU" sz="2400" b="1" dirty="0" err="1" smtClean="0">
                <a:solidFill>
                  <a:schemeClr val="bg1"/>
                </a:solidFill>
                <a:latin typeface="Calibri" panose="020F0502020204030204" pitchFamily="34" charset="0"/>
              </a:rPr>
              <a:t>Kymeta</a:t>
            </a:r>
            <a:r>
              <a:rPr lang="hu-HU" altLang="hu-HU" sz="2400" b="1" dirty="0" smtClean="0">
                <a:solidFill>
                  <a:schemeClr val="bg1"/>
                </a:solidFill>
                <a:latin typeface="Calibri" panose="020F0502020204030204" pitchFamily="34" charset="0"/>
              </a:rPr>
              <a:t> </a:t>
            </a:r>
            <a:r>
              <a:rPr lang="hu-HU" altLang="hu-HU" sz="2400" b="1" dirty="0" err="1" smtClean="0">
                <a:solidFill>
                  <a:schemeClr val="bg1"/>
                </a:solidFill>
                <a:latin typeface="Calibri" panose="020F0502020204030204" pitchFamily="34" charset="0"/>
              </a:rPr>
              <a:t>mTENNA</a:t>
            </a:r>
            <a:r>
              <a:rPr lang="hu-HU" altLang="hu-HU" sz="2400" b="1" dirty="0" smtClean="0">
                <a:solidFill>
                  <a:schemeClr val="bg1"/>
                </a:solidFill>
                <a:latin typeface="Calibri" panose="020F0502020204030204" pitchFamily="34" charset="0"/>
              </a:rPr>
              <a:t> </a:t>
            </a:r>
            <a:r>
              <a:rPr lang="hu-HU" altLang="hu-HU" sz="2400" b="1" dirty="0" smtClean="0">
                <a:solidFill>
                  <a:schemeClr val="bg1"/>
                </a:solidFill>
                <a:latin typeface="Calibri" panose="020F0502020204030204" pitchFamily="34" charset="0"/>
              </a:rPr>
              <a:t>felépítése, integrálása</a:t>
            </a:r>
            <a:endParaRPr lang="hu-HU" altLang="hu-HU" sz="2400" b="1" dirty="0" smtClean="0">
              <a:solidFill>
                <a:schemeClr val="bg1"/>
              </a:solidFill>
              <a:latin typeface="Calibri" panose="020F0502020204030204" pitchFamily="34" charset="0"/>
            </a:endParaRPr>
          </a:p>
        </p:txBody>
      </p:sp>
      <p:sp>
        <p:nvSpPr>
          <p:cNvPr id="4" name="Tartalom helye 2"/>
          <p:cNvSpPr>
            <a:spLocks noGrp="1"/>
          </p:cNvSpPr>
          <p:nvPr>
            <p:ph idx="1"/>
          </p:nvPr>
        </p:nvSpPr>
        <p:spPr>
          <a:xfrm>
            <a:off x="468312" y="1123950"/>
            <a:ext cx="11482387" cy="4994275"/>
          </a:xfrm>
        </p:spPr>
        <p:txBody>
          <a:bodyPr/>
          <a:lstStyle/>
          <a:p>
            <a:pPr eaLnBrk="1" hangingPunct="1">
              <a:spcBef>
                <a:spcPts val="500"/>
              </a:spcBef>
              <a:buFont typeface="Wingdings" panose="05000000000000000000" pitchFamily="2" charset="2"/>
              <a:buChar char="Ø"/>
            </a:pPr>
            <a:r>
              <a:rPr lang="hu-HU" altLang="hu-HU" sz="1800" dirty="0" smtClean="0">
                <a:solidFill>
                  <a:srgbClr val="003366"/>
                </a:solidFill>
                <a:latin typeface="Calibri" panose="020F0502020204030204" pitchFamily="34" charset="0"/>
                <a:cs typeface="Times New Roman" panose="02020603050405020304" pitchFamily="18" charset="0"/>
              </a:rPr>
              <a:t>Ugyan azzal az apertúrával adni- és venni és képes</a:t>
            </a:r>
          </a:p>
          <a:p>
            <a:pPr eaLnBrk="1" hangingPunct="1">
              <a:spcBef>
                <a:spcPts val="500"/>
              </a:spcBef>
              <a:buFont typeface="Wingdings" panose="05000000000000000000" pitchFamily="2" charset="2"/>
              <a:buChar char="Ø"/>
            </a:pPr>
            <a:r>
              <a:rPr lang="hu-HU" altLang="hu-HU" sz="1800" dirty="0" smtClean="0">
                <a:solidFill>
                  <a:srgbClr val="003366"/>
                </a:solidFill>
                <a:latin typeface="Calibri" panose="020F0502020204030204" pitchFamily="34" charset="0"/>
                <a:cs typeface="Times New Roman" panose="02020603050405020304" pitchFamily="18" charset="0"/>
              </a:rPr>
              <a:t>Széles nyílásszögű </a:t>
            </a:r>
            <a:r>
              <a:rPr lang="hu-HU" altLang="hu-HU" sz="1800" dirty="0" err="1" smtClean="0">
                <a:solidFill>
                  <a:srgbClr val="003366"/>
                </a:solidFill>
                <a:latin typeface="Calibri" panose="020F0502020204030204" pitchFamily="34" charset="0"/>
                <a:cs typeface="Times New Roman" panose="02020603050405020304" pitchFamily="18" charset="0"/>
              </a:rPr>
              <a:t>szkennelés</a:t>
            </a:r>
            <a:r>
              <a:rPr lang="hu-HU" altLang="hu-HU" sz="1800" dirty="0" smtClean="0">
                <a:solidFill>
                  <a:srgbClr val="003366"/>
                </a:solidFill>
                <a:latin typeface="Calibri" panose="020F0502020204030204" pitchFamily="34" charset="0"/>
                <a:cs typeface="Times New Roman" panose="02020603050405020304" pitchFamily="18" charset="0"/>
              </a:rPr>
              <a:t> és forradalmi nyaláb formálási teljesítmény</a:t>
            </a:r>
          </a:p>
          <a:p>
            <a:pPr eaLnBrk="1" hangingPunct="1">
              <a:spcBef>
                <a:spcPts val="500"/>
              </a:spcBef>
              <a:buFont typeface="Wingdings" panose="05000000000000000000" pitchFamily="2" charset="2"/>
              <a:buChar char="Ø"/>
            </a:pPr>
            <a:r>
              <a:rPr lang="hu-HU" altLang="hu-HU" sz="1800" dirty="0" smtClean="0">
                <a:solidFill>
                  <a:srgbClr val="003366"/>
                </a:solidFill>
                <a:latin typeface="Calibri" panose="020F0502020204030204" pitchFamily="34" charset="0"/>
                <a:cs typeface="Times New Roman" panose="02020603050405020304" pitchFamily="18" charset="0"/>
              </a:rPr>
              <a:t>Elektronikusan vezérelt műholdkövetés és polarizációállítás</a:t>
            </a:r>
          </a:p>
          <a:p>
            <a:pPr eaLnBrk="1" hangingPunct="1">
              <a:spcBef>
                <a:spcPts val="500"/>
              </a:spcBef>
              <a:buFont typeface="Wingdings" panose="05000000000000000000" pitchFamily="2" charset="2"/>
              <a:buChar char="Ø"/>
            </a:pPr>
            <a:r>
              <a:rPr lang="hu-HU" altLang="hu-HU" sz="1800" dirty="0" smtClean="0">
                <a:solidFill>
                  <a:srgbClr val="003366"/>
                </a:solidFill>
                <a:latin typeface="Calibri" panose="020F0502020204030204" pitchFamily="34" charset="0"/>
                <a:cs typeface="Times New Roman" panose="02020603050405020304" pitchFamily="18" charset="0"/>
              </a:rPr>
              <a:t>Rendkívül alacsony energiafelvétel, kis fogyasztású berendezés</a:t>
            </a:r>
          </a:p>
          <a:p>
            <a:pPr eaLnBrk="1" hangingPunct="1">
              <a:spcBef>
                <a:spcPts val="500"/>
              </a:spcBef>
              <a:buFont typeface="Wingdings" panose="05000000000000000000" pitchFamily="2" charset="2"/>
              <a:buChar char="Ø"/>
            </a:pPr>
            <a:r>
              <a:rPr lang="hu-HU" altLang="hu-HU" sz="1800" dirty="0" smtClean="0">
                <a:solidFill>
                  <a:srgbClr val="003366"/>
                </a:solidFill>
                <a:latin typeface="Calibri" panose="020F0502020204030204" pitchFamily="34" charset="0"/>
                <a:cs typeface="Times New Roman" panose="02020603050405020304" pitchFamily="18" charset="0"/>
              </a:rPr>
              <a:t>Az első tömeggyártásra tervezett „lapos” </a:t>
            </a:r>
            <a:r>
              <a:rPr lang="hu-HU" altLang="hu-HU" sz="1800" dirty="0" smtClean="0">
                <a:solidFill>
                  <a:srgbClr val="003366"/>
                </a:solidFill>
                <a:latin typeface="Calibri" panose="020F0502020204030204" pitchFamily="34" charset="0"/>
                <a:cs typeface="Times New Roman" panose="02020603050405020304" pitchFamily="18" charset="0"/>
              </a:rPr>
              <a:t>antenna</a:t>
            </a:r>
          </a:p>
          <a:p>
            <a:pPr eaLnBrk="1" hangingPunct="1">
              <a:spcBef>
                <a:spcPts val="500"/>
              </a:spcBef>
              <a:buFont typeface="Wingdings" panose="05000000000000000000" pitchFamily="2" charset="2"/>
              <a:buChar char="Ø"/>
            </a:pPr>
            <a:r>
              <a:rPr lang="hu-HU" altLang="hu-HU" sz="1800" dirty="0" smtClean="0">
                <a:solidFill>
                  <a:srgbClr val="003366"/>
                </a:solidFill>
                <a:latin typeface="Calibri" panose="020F0502020204030204" pitchFamily="34" charset="0"/>
                <a:cs typeface="Times New Roman" panose="02020603050405020304" pitchFamily="18" charset="0"/>
              </a:rPr>
              <a:t>Gépjárművekbe rendkívül könnyen integrálható </a:t>
            </a:r>
            <a:endParaRPr lang="hu-HU" altLang="hu-HU" sz="1800" dirty="0" smtClean="0">
              <a:solidFill>
                <a:srgbClr val="003366"/>
              </a:solidFill>
              <a:latin typeface="Calibri" panose="020F0502020204030204" pitchFamily="34" charset="0"/>
              <a:cs typeface="Times New Roman" panose="02020603050405020304" pitchFamily="18" charset="0"/>
            </a:endParaRPr>
          </a:p>
          <a:p>
            <a:pPr marL="0" indent="0" eaLnBrk="1" hangingPunct="1">
              <a:spcBef>
                <a:spcPts val="500"/>
              </a:spcBef>
              <a:buNone/>
            </a:pPr>
            <a:endParaRPr lang="hu-HU" altLang="hu-HU" sz="2000" dirty="0" smtClean="0">
              <a:solidFill>
                <a:srgbClr val="003366"/>
              </a:solidFill>
              <a:latin typeface="Calibri" panose="020F0502020204030204" pitchFamily="34" charset="0"/>
              <a:cs typeface="Times New Roman" panose="02020603050405020304" pitchFamily="18" charset="0"/>
            </a:endParaRPr>
          </a:p>
          <a:p>
            <a:pPr eaLnBrk="1" hangingPunct="1">
              <a:spcBef>
                <a:spcPts val="500"/>
              </a:spcBef>
            </a:pPr>
            <a:endParaRPr lang="hu-HU" altLang="hu-HU" sz="1400" dirty="0" smtClean="0">
              <a:solidFill>
                <a:srgbClr val="003366"/>
              </a:solidFill>
              <a:latin typeface="Calibri" panose="020F0502020204030204" pitchFamily="34" charset="0"/>
              <a:cs typeface="Times New Roman" panose="02020603050405020304" pitchFamily="18" charset="0"/>
            </a:endParaRPr>
          </a:p>
        </p:txBody>
      </p:sp>
      <p:pic>
        <p:nvPicPr>
          <p:cNvPr id="7" name="Picture 4" descr="KÃ©ptalÃ¡lat a kÃ¶vetkezÅre: âKymetaâ¢ mTennaâ¢ PLUS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8279" y="1123951"/>
            <a:ext cx="3262084" cy="1059764"/>
          </a:xfrm>
          <a:prstGeom prst="rect">
            <a:avLst/>
          </a:prstGeom>
          <a:noFill/>
          <a:extLst>
            <a:ext uri="{909E8E84-426E-40DD-AFC4-6F175D3DCCD1}">
              <a14:hiddenFill xmlns:a14="http://schemas.microsoft.com/office/drawing/2010/main">
                <a:solidFill>
                  <a:srgbClr val="FFFFFF"/>
                </a:solidFill>
              </a14:hiddenFill>
            </a:ext>
          </a:extLst>
        </p:spPr>
      </p:pic>
      <p:pic>
        <p:nvPicPr>
          <p:cNvPr id="2" name="Kép 1"/>
          <p:cNvPicPr>
            <a:picLocks noChangeAspect="1"/>
          </p:cNvPicPr>
          <p:nvPr/>
        </p:nvPicPr>
        <p:blipFill>
          <a:blip r:embed="rId4"/>
          <a:stretch>
            <a:fillRect/>
          </a:stretch>
        </p:blipFill>
        <p:spPr>
          <a:xfrm>
            <a:off x="736164" y="3375326"/>
            <a:ext cx="7091777" cy="2612006"/>
          </a:xfrm>
          <a:prstGeom prst="rect">
            <a:avLst/>
          </a:prstGeom>
        </p:spPr>
      </p:pic>
      <p:pic>
        <p:nvPicPr>
          <p:cNvPr id="8" name="Kép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0161" y="2183714"/>
            <a:ext cx="1630201" cy="2173601"/>
          </a:xfrm>
          <a:prstGeom prst="rect">
            <a:avLst/>
          </a:prstGeom>
        </p:spPr>
      </p:pic>
      <p:pic>
        <p:nvPicPr>
          <p:cNvPr id="11" name="Picture 2" descr="https://cdn.geekwire.com/wp-content/uploads/2018/08/180830-kymeta-cruiser-1260x99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8278" y="3403158"/>
            <a:ext cx="3265857" cy="25841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www.kymetacorp.com/wp-content/uploads/2017/10/TAK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3395" y="2183714"/>
            <a:ext cx="1625926" cy="1219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014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11110914" y="6308725"/>
            <a:ext cx="719137" cy="33655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E4A1E1FC-C53B-4DE4-B490-5447747ED0D5}" type="slidenum">
              <a:rPr kumimoji="0" lang="hu-HU" sz="1600" b="1" i="0" u="none" strike="noStrike" kern="1200" cap="none" spc="0" normalizeH="0" baseline="0" noProof="0">
                <a:ln>
                  <a:noFill/>
                </a:ln>
                <a:solidFill>
                  <a:srgbClr val="00A5DA"/>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11</a:t>
            </a:fld>
            <a:endParaRPr kumimoji="0" lang="hu-HU" sz="1600" b="1" i="0" u="none" strike="noStrike" kern="1200" cap="none" spc="0" normalizeH="0" baseline="0" noProof="0">
              <a:ln>
                <a:noFill/>
              </a:ln>
              <a:solidFill>
                <a:srgbClr val="00A5DA"/>
              </a:solidFill>
              <a:effectLst/>
              <a:uLnTx/>
              <a:uFillTx/>
              <a:latin typeface="Arial" charset="0"/>
              <a:ea typeface="+mn-ea"/>
              <a:cs typeface="Arial" charset="0"/>
            </a:endParaRPr>
          </a:p>
        </p:txBody>
      </p:sp>
      <p:sp>
        <p:nvSpPr>
          <p:cNvPr id="3" name="Rectangle 2"/>
          <p:cNvSpPr>
            <a:spLocks noGrp="1" noChangeArrowheads="1"/>
          </p:cNvSpPr>
          <p:nvPr>
            <p:ph type="title"/>
          </p:nvPr>
        </p:nvSpPr>
        <p:spPr>
          <a:xfrm>
            <a:off x="468313" y="468313"/>
            <a:ext cx="6551612" cy="346075"/>
          </a:xfrm>
        </p:spPr>
        <p:txBody>
          <a:bodyPr/>
          <a:lstStyle/>
          <a:p>
            <a:pPr algn="just"/>
            <a:r>
              <a:rPr lang="hu-HU" altLang="hu-HU" sz="2400" b="1" dirty="0" err="1" smtClean="0">
                <a:solidFill>
                  <a:schemeClr val="bg1"/>
                </a:solidFill>
                <a:latin typeface="Calibri" panose="020F0502020204030204" pitchFamily="34" charset="0"/>
              </a:rPr>
              <a:t>Kymeta</a:t>
            </a:r>
            <a:r>
              <a:rPr lang="hu-HU" altLang="hu-HU" sz="2400" b="1" dirty="0" smtClean="0">
                <a:solidFill>
                  <a:schemeClr val="bg1"/>
                </a:solidFill>
                <a:latin typeface="Calibri" panose="020F0502020204030204" pitchFamily="34" charset="0"/>
              </a:rPr>
              <a:t> antenna rendszerek</a:t>
            </a:r>
          </a:p>
        </p:txBody>
      </p:sp>
      <p:sp>
        <p:nvSpPr>
          <p:cNvPr id="4" name="Tartalom helye 2"/>
          <p:cNvSpPr>
            <a:spLocks noGrp="1"/>
          </p:cNvSpPr>
          <p:nvPr>
            <p:ph idx="1"/>
          </p:nvPr>
        </p:nvSpPr>
        <p:spPr>
          <a:xfrm>
            <a:off x="468312" y="1238250"/>
            <a:ext cx="11482387" cy="4879975"/>
          </a:xfrm>
        </p:spPr>
        <p:txBody>
          <a:bodyPr/>
          <a:lstStyle/>
          <a:p>
            <a:pPr eaLnBrk="1" hangingPunct="1">
              <a:spcBef>
                <a:spcPts val="500"/>
              </a:spcBef>
              <a:buFont typeface="Wingdings" panose="05000000000000000000" pitchFamily="2" charset="2"/>
              <a:buChar char="Ø"/>
            </a:pPr>
            <a:r>
              <a:rPr lang="hu-HU" altLang="hu-HU" sz="1600" dirty="0" smtClean="0">
                <a:solidFill>
                  <a:srgbClr val="003366"/>
                </a:solidFill>
                <a:latin typeface="Calibri" panose="020F0502020204030204" pitchFamily="34" charset="0"/>
                <a:cs typeface="Times New Roman" panose="02020603050405020304" pitchFamily="18" charset="0"/>
              </a:rPr>
              <a:t>Vízi járműveken, az árboc kitakarása miatt,</a:t>
            </a:r>
          </a:p>
          <a:p>
            <a:pPr marL="0" indent="0" eaLnBrk="1" hangingPunct="1">
              <a:spcBef>
                <a:spcPts val="500"/>
              </a:spcBef>
              <a:buNone/>
            </a:pPr>
            <a:r>
              <a:rPr lang="hu-HU" altLang="hu-HU" sz="1600" dirty="0" smtClean="0">
                <a:solidFill>
                  <a:srgbClr val="003366"/>
                </a:solidFill>
                <a:latin typeface="Calibri" panose="020F0502020204030204" pitchFamily="34" charset="0"/>
                <a:cs typeface="Times New Roman" panose="02020603050405020304" pitchFamily="18" charset="0"/>
              </a:rPr>
              <a:t>        2 db-ból álló antenna rendszer</a:t>
            </a:r>
          </a:p>
          <a:p>
            <a:pPr eaLnBrk="1" hangingPunct="1">
              <a:spcBef>
                <a:spcPts val="500"/>
              </a:spcBef>
              <a:buFont typeface="Wingdings" panose="05000000000000000000" pitchFamily="2" charset="2"/>
              <a:buChar char="Ø"/>
            </a:pPr>
            <a:endParaRPr lang="hu-HU" altLang="hu-HU" sz="1600" dirty="0">
              <a:solidFill>
                <a:srgbClr val="003366"/>
              </a:solidFill>
              <a:latin typeface="Calibri" panose="020F0502020204030204" pitchFamily="34" charset="0"/>
              <a:cs typeface="Times New Roman" panose="02020603050405020304" pitchFamily="18" charset="0"/>
            </a:endParaRPr>
          </a:p>
          <a:p>
            <a:pPr eaLnBrk="1" hangingPunct="1">
              <a:spcBef>
                <a:spcPts val="500"/>
              </a:spcBef>
              <a:buFont typeface="Wingdings" panose="05000000000000000000" pitchFamily="2" charset="2"/>
              <a:buChar char="Ø"/>
            </a:pPr>
            <a:endParaRPr lang="hu-HU" altLang="hu-HU" sz="1600" dirty="0" smtClean="0">
              <a:solidFill>
                <a:srgbClr val="003366"/>
              </a:solidFill>
              <a:latin typeface="Calibri" panose="020F0502020204030204" pitchFamily="34" charset="0"/>
              <a:cs typeface="Times New Roman" panose="02020603050405020304" pitchFamily="18" charset="0"/>
            </a:endParaRPr>
          </a:p>
          <a:p>
            <a:pPr eaLnBrk="1" hangingPunct="1">
              <a:spcBef>
                <a:spcPts val="500"/>
              </a:spcBef>
              <a:buFont typeface="Wingdings" panose="05000000000000000000" pitchFamily="2" charset="2"/>
              <a:buChar char="Ø"/>
            </a:pPr>
            <a:endParaRPr lang="hu-HU" altLang="hu-HU" sz="1600" dirty="0">
              <a:solidFill>
                <a:srgbClr val="003366"/>
              </a:solidFill>
              <a:latin typeface="Calibri" panose="020F0502020204030204" pitchFamily="34" charset="0"/>
              <a:cs typeface="Times New Roman" panose="02020603050405020304" pitchFamily="18" charset="0"/>
            </a:endParaRPr>
          </a:p>
          <a:p>
            <a:pPr eaLnBrk="1" hangingPunct="1">
              <a:spcBef>
                <a:spcPts val="500"/>
              </a:spcBef>
              <a:buFont typeface="Wingdings" panose="05000000000000000000" pitchFamily="2" charset="2"/>
              <a:buChar char="Ø"/>
            </a:pPr>
            <a:endParaRPr lang="hu-HU" altLang="hu-HU" sz="1600" dirty="0" smtClean="0">
              <a:solidFill>
                <a:srgbClr val="003366"/>
              </a:solidFill>
              <a:latin typeface="Calibri" panose="020F0502020204030204" pitchFamily="34" charset="0"/>
              <a:cs typeface="Times New Roman" panose="02020603050405020304" pitchFamily="18" charset="0"/>
            </a:endParaRPr>
          </a:p>
          <a:p>
            <a:pPr eaLnBrk="1" hangingPunct="1">
              <a:spcBef>
                <a:spcPts val="500"/>
              </a:spcBef>
              <a:buFont typeface="Wingdings" panose="05000000000000000000" pitchFamily="2" charset="2"/>
              <a:buChar char="Ø"/>
            </a:pPr>
            <a:endParaRPr lang="hu-HU" altLang="hu-HU" sz="1600" dirty="0" smtClean="0">
              <a:solidFill>
                <a:srgbClr val="003366"/>
              </a:solidFill>
              <a:latin typeface="Calibri" panose="020F0502020204030204" pitchFamily="34" charset="0"/>
              <a:cs typeface="Times New Roman" panose="02020603050405020304" pitchFamily="18" charset="0"/>
            </a:endParaRPr>
          </a:p>
          <a:p>
            <a:pPr eaLnBrk="1" hangingPunct="1">
              <a:spcBef>
                <a:spcPts val="500"/>
              </a:spcBef>
              <a:buFont typeface="Wingdings" panose="05000000000000000000" pitchFamily="2" charset="2"/>
              <a:buChar char="Ø"/>
            </a:pPr>
            <a:endParaRPr lang="hu-HU" altLang="hu-HU" sz="1600" dirty="0" smtClean="0">
              <a:solidFill>
                <a:srgbClr val="003366"/>
              </a:solidFill>
              <a:latin typeface="Calibri" panose="020F0502020204030204" pitchFamily="34" charset="0"/>
              <a:cs typeface="Times New Roman" panose="02020603050405020304" pitchFamily="18" charset="0"/>
            </a:endParaRPr>
          </a:p>
          <a:p>
            <a:pPr eaLnBrk="1" hangingPunct="1">
              <a:spcBef>
                <a:spcPts val="500"/>
              </a:spcBef>
              <a:buFont typeface="Wingdings" panose="05000000000000000000" pitchFamily="2" charset="2"/>
              <a:buChar char="Ø"/>
            </a:pPr>
            <a:r>
              <a:rPr lang="hu-HU" altLang="hu-HU" sz="1600" dirty="0" smtClean="0">
                <a:solidFill>
                  <a:srgbClr val="003366"/>
                </a:solidFill>
                <a:latin typeface="Calibri" panose="020F0502020204030204" pitchFamily="34" charset="0"/>
                <a:cs typeface="Times New Roman" panose="02020603050405020304" pitchFamily="18" charset="0"/>
              </a:rPr>
              <a:t>A nagyobb vételi nyereség érdekében,</a:t>
            </a:r>
          </a:p>
          <a:p>
            <a:pPr marL="0" indent="0" eaLnBrk="1" hangingPunct="1">
              <a:spcBef>
                <a:spcPts val="500"/>
              </a:spcBef>
              <a:buNone/>
            </a:pPr>
            <a:r>
              <a:rPr lang="hu-HU" altLang="hu-HU" sz="1600" dirty="0">
                <a:solidFill>
                  <a:srgbClr val="003366"/>
                </a:solidFill>
                <a:latin typeface="Calibri" panose="020F0502020204030204" pitchFamily="34" charset="0"/>
                <a:cs typeface="Times New Roman" panose="02020603050405020304" pitchFamily="18" charset="0"/>
              </a:rPr>
              <a:t> </a:t>
            </a:r>
            <a:r>
              <a:rPr lang="hu-HU" altLang="hu-HU" sz="1600" dirty="0" smtClean="0">
                <a:solidFill>
                  <a:srgbClr val="003366"/>
                </a:solidFill>
                <a:latin typeface="Calibri" panose="020F0502020204030204" pitchFamily="34" charset="0"/>
                <a:cs typeface="Times New Roman" panose="02020603050405020304" pitchFamily="18" charset="0"/>
              </a:rPr>
              <a:t>       4 db-ból álló antenna rendszer</a:t>
            </a:r>
          </a:p>
          <a:p>
            <a:pPr eaLnBrk="1" hangingPunct="1">
              <a:spcBef>
                <a:spcPts val="500"/>
              </a:spcBef>
            </a:pPr>
            <a:endParaRPr lang="hu-HU" altLang="hu-HU" sz="1100" dirty="0" smtClean="0">
              <a:solidFill>
                <a:srgbClr val="003366"/>
              </a:solidFill>
              <a:latin typeface="Calibri" panose="020F0502020204030204" pitchFamily="34" charset="0"/>
              <a:cs typeface="Times New Roman" panose="02020603050405020304" pitchFamily="18" charset="0"/>
            </a:endParaRPr>
          </a:p>
        </p:txBody>
      </p:sp>
      <p:pic>
        <p:nvPicPr>
          <p:cNvPr id="2052" name="Picture 4" descr="KÃ©ptalÃ¡lat a kÃ¶vetkezÅre: âmulti terminal solution of kymeta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8675" y="1326720"/>
            <a:ext cx="2893425" cy="1854270"/>
          </a:xfrm>
          <a:prstGeom prst="rect">
            <a:avLst/>
          </a:prstGeom>
          <a:noFill/>
          <a:extLst>
            <a:ext uri="{909E8E84-426E-40DD-AFC4-6F175D3DCCD1}">
              <a14:hiddenFill xmlns:a14="http://schemas.microsoft.com/office/drawing/2010/main">
                <a:solidFill>
                  <a:srgbClr val="FFFFFF"/>
                </a:solidFill>
              </a14:hiddenFill>
            </a:ext>
          </a:extLst>
        </p:spPr>
      </p:pic>
      <p:pic>
        <p:nvPicPr>
          <p:cNvPr id="2" name="Kép 1"/>
          <p:cNvPicPr>
            <a:picLocks noChangeAspect="1"/>
          </p:cNvPicPr>
          <p:nvPr/>
        </p:nvPicPr>
        <p:blipFill>
          <a:blip r:embed="rId4"/>
          <a:stretch>
            <a:fillRect/>
          </a:stretch>
        </p:blipFill>
        <p:spPr>
          <a:xfrm>
            <a:off x="4638675" y="3770487"/>
            <a:ext cx="3814763" cy="1779285"/>
          </a:xfrm>
          <a:prstGeom prst="rect">
            <a:avLst/>
          </a:prstGeom>
        </p:spPr>
      </p:pic>
      <p:pic>
        <p:nvPicPr>
          <p:cNvPr id="5" name="Kép 4"/>
          <p:cNvPicPr>
            <a:picLocks noChangeAspect="1"/>
          </p:cNvPicPr>
          <p:nvPr/>
        </p:nvPicPr>
        <p:blipFill>
          <a:blip r:embed="rId5"/>
          <a:stretch>
            <a:fillRect/>
          </a:stretch>
        </p:blipFill>
        <p:spPr>
          <a:xfrm>
            <a:off x="8520113" y="3770488"/>
            <a:ext cx="3491545" cy="1780120"/>
          </a:xfrm>
          <a:prstGeom prst="rect">
            <a:avLst/>
          </a:prstGeom>
        </p:spPr>
      </p:pic>
      <p:pic>
        <p:nvPicPr>
          <p:cNvPr id="7" name="Kép 6"/>
          <p:cNvPicPr>
            <a:picLocks noChangeAspect="1"/>
          </p:cNvPicPr>
          <p:nvPr/>
        </p:nvPicPr>
        <p:blipFill>
          <a:blip r:embed="rId6"/>
          <a:stretch>
            <a:fillRect/>
          </a:stretch>
        </p:blipFill>
        <p:spPr>
          <a:xfrm>
            <a:off x="7595235" y="1323976"/>
            <a:ext cx="4416423" cy="1857014"/>
          </a:xfrm>
          <a:prstGeom prst="rect">
            <a:avLst/>
          </a:prstGeom>
        </p:spPr>
      </p:pic>
    </p:spTree>
    <p:extLst>
      <p:ext uri="{BB962C8B-B14F-4D97-AF65-F5344CB8AC3E}">
        <p14:creationId xmlns:p14="http://schemas.microsoft.com/office/powerpoint/2010/main" val="3301012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8313" y="468314"/>
            <a:ext cx="6551612" cy="346075"/>
          </a:xfrm>
        </p:spPr>
        <p:txBody>
          <a:bodyPr/>
          <a:lstStyle/>
          <a:p>
            <a:pPr algn="just"/>
            <a:r>
              <a:rPr lang="hu-HU" sz="2800" b="1" dirty="0" smtClean="0">
                <a:solidFill>
                  <a:schemeClr val="bg1"/>
                </a:solidFill>
                <a:latin typeface="Calibri" pitchFamily="34" charset="0"/>
              </a:rPr>
              <a:t>HDT tesztkörnyezet</a:t>
            </a:r>
            <a:endParaRPr lang="hu-HU" sz="2800" b="1" dirty="0">
              <a:solidFill>
                <a:schemeClr val="bg1"/>
              </a:solidFill>
              <a:latin typeface="Calibri" pitchFamily="34" charset="0"/>
            </a:endParaRPr>
          </a:p>
        </p:txBody>
      </p:sp>
      <p:sp>
        <p:nvSpPr>
          <p:cNvPr id="3075" name="Text Box 4"/>
          <p:cNvSpPr txBox="1">
            <a:spLocks noChangeArrowheads="1"/>
          </p:cNvSpPr>
          <p:nvPr/>
        </p:nvSpPr>
        <p:spPr bwMode="auto">
          <a:xfrm>
            <a:off x="11110914" y="6308725"/>
            <a:ext cx="719137" cy="336550"/>
          </a:xfrm>
          <a:prstGeom prst="rect">
            <a:avLst/>
          </a:prstGeom>
          <a:noFill/>
          <a:ln w="9525">
            <a:noFill/>
            <a:miter lim="800000"/>
            <a:headEnd/>
            <a:tailEnd/>
          </a:ln>
        </p:spPr>
        <p:txBody>
          <a:bodyPr>
            <a:spAutoFit/>
          </a:bodyPr>
          <a:lstStyle/>
          <a:p>
            <a:pPr algn="ctr" fontAlgn="base">
              <a:spcBef>
                <a:spcPct val="0"/>
              </a:spcBef>
              <a:spcAft>
                <a:spcPct val="0"/>
              </a:spcAft>
            </a:pPr>
            <a:fld id="{E4A1E1FC-C53B-4DE4-B490-5447747ED0D5}" type="slidenum">
              <a:rPr lang="hu-HU" sz="1600" b="1">
                <a:solidFill>
                  <a:srgbClr val="00A5DA"/>
                </a:solidFill>
                <a:latin typeface="Arial" charset="0"/>
                <a:cs typeface="Arial" charset="0"/>
              </a:rPr>
              <a:pPr algn="ctr" fontAlgn="base">
                <a:spcBef>
                  <a:spcPct val="0"/>
                </a:spcBef>
                <a:spcAft>
                  <a:spcPct val="0"/>
                </a:spcAft>
              </a:pPr>
              <a:t>12</a:t>
            </a:fld>
            <a:endParaRPr lang="hu-HU" sz="1600" b="1">
              <a:solidFill>
                <a:srgbClr val="00A5DA"/>
              </a:solidFill>
              <a:latin typeface="Arial" charset="0"/>
              <a:cs typeface="Arial" charset="0"/>
            </a:endParaRPr>
          </a:p>
        </p:txBody>
      </p:sp>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735" y="1035158"/>
            <a:ext cx="7654195" cy="3248819"/>
          </a:xfrm>
          <a:prstGeom prst="rect">
            <a:avLst/>
          </a:prstGeom>
        </p:spPr>
      </p:pic>
      <p:pic>
        <p:nvPicPr>
          <p:cNvPr id="6" name="Kép 5"/>
          <p:cNvPicPr>
            <a:picLocks noChangeAspect="1"/>
          </p:cNvPicPr>
          <p:nvPr/>
        </p:nvPicPr>
        <p:blipFill>
          <a:blip r:embed="rId4"/>
          <a:stretch>
            <a:fillRect/>
          </a:stretch>
        </p:blipFill>
        <p:spPr>
          <a:xfrm>
            <a:off x="8858483" y="1035158"/>
            <a:ext cx="2843893" cy="1576308"/>
          </a:xfrm>
          <a:prstGeom prst="rect">
            <a:avLst/>
          </a:prstGeom>
        </p:spPr>
      </p:pic>
      <p:pic>
        <p:nvPicPr>
          <p:cNvPr id="7" name="Kép 6"/>
          <p:cNvPicPr>
            <a:picLocks noChangeAspect="1"/>
          </p:cNvPicPr>
          <p:nvPr/>
        </p:nvPicPr>
        <p:blipFill>
          <a:blip r:embed="rId5"/>
          <a:stretch>
            <a:fillRect/>
          </a:stretch>
        </p:blipFill>
        <p:spPr>
          <a:xfrm>
            <a:off x="8858483" y="2615177"/>
            <a:ext cx="2843893" cy="1618833"/>
          </a:xfrm>
          <a:prstGeom prst="rect">
            <a:avLst/>
          </a:prstGeom>
        </p:spPr>
      </p:pic>
      <p:sp>
        <p:nvSpPr>
          <p:cNvPr id="2" name="Szövegdoboz 1"/>
          <p:cNvSpPr txBox="1"/>
          <p:nvPr/>
        </p:nvSpPr>
        <p:spPr>
          <a:xfrm>
            <a:off x="690735" y="4414771"/>
            <a:ext cx="11311794" cy="2031325"/>
          </a:xfrm>
          <a:prstGeom prst="rect">
            <a:avLst/>
          </a:prstGeom>
          <a:noFill/>
        </p:spPr>
        <p:txBody>
          <a:bodyPr wrap="square" rtlCol="0">
            <a:spAutoFit/>
          </a:bodyPr>
          <a:lstStyle/>
          <a:p>
            <a:pPr marL="0" lvl="1" indent="-285750" fontAlgn="base">
              <a:lnSpc>
                <a:spcPct val="150000"/>
              </a:lnSpc>
              <a:buFont typeface="Wingdings" panose="05000000000000000000" pitchFamily="2" charset="2"/>
              <a:buChar char="Ø"/>
            </a:pPr>
            <a:r>
              <a:rPr lang="hu-HU" sz="1600" kern="0" dirty="0">
                <a:solidFill>
                  <a:srgbClr val="003366"/>
                </a:solidFill>
                <a:latin typeface="Calibri" pitchFamily="34" charset="0"/>
                <a:cs typeface="Arial" charset="0"/>
              </a:rPr>
              <a:t>Drive-</a:t>
            </a:r>
            <a:r>
              <a:rPr lang="hu-HU" sz="1600" kern="0" dirty="0" err="1">
                <a:solidFill>
                  <a:srgbClr val="003366"/>
                </a:solidFill>
                <a:latin typeface="Calibri" pitchFamily="34" charset="0"/>
                <a:cs typeface="Arial" charset="0"/>
              </a:rPr>
              <a:t>away</a:t>
            </a:r>
            <a:r>
              <a:rPr lang="hu-HU" sz="1600" kern="0" dirty="0">
                <a:solidFill>
                  <a:srgbClr val="003366"/>
                </a:solidFill>
                <a:latin typeface="Calibri" pitchFamily="34" charset="0"/>
                <a:cs typeface="Arial" charset="0"/>
              </a:rPr>
              <a:t>/SOTM felhasználás: egyszerű telepítés, könnyű </a:t>
            </a:r>
            <a:r>
              <a:rPr lang="hu-HU" sz="1600" kern="0" dirty="0" smtClean="0">
                <a:solidFill>
                  <a:srgbClr val="003366"/>
                </a:solidFill>
                <a:latin typeface="Calibri" pitchFamily="34" charset="0"/>
                <a:cs typeface="Arial" charset="0"/>
              </a:rPr>
              <a:t>és kis </a:t>
            </a:r>
            <a:r>
              <a:rPr lang="hu-HU" sz="1600" kern="0" dirty="0">
                <a:solidFill>
                  <a:srgbClr val="003366"/>
                </a:solidFill>
                <a:latin typeface="Calibri" pitchFamily="34" charset="0"/>
                <a:cs typeface="Arial" charset="0"/>
              </a:rPr>
              <a:t>méretű, speciális felület </a:t>
            </a:r>
            <a:r>
              <a:rPr lang="hu-HU" sz="1600" kern="0" dirty="0" smtClean="0">
                <a:solidFill>
                  <a:srgbClr val="003366"/>
                </a:solidFill>
                <a:latin typeface="Calibri" pitchFamily="34" charset="0"/>
                <a:cs typeface="Arial" charset="0"/>
              </a:rPr>
              <a:t>bevonattal az esőcseppek ellen</a:t>
            </a:r>
            <a:endParaRPr lang="hu-HU" sz="1600" kern="0" dirty="0">
              <a:solidFill>
                <a:srgbClr val="003366"/>
              </a:solidFill>
              <a:latin typeface="Calibri" pitchFamily="34" charset="0"/>
              <a:cs typeface="Arial" charset="0"/>
            </a:endParaRPr>
          </a:p>
          <a:p>
            <a:pPr marL="0" lvl="1" indent="-285750" fontAlgn="base">
              <a:lnSpc>
                <a:spcPct val="150000"/>
              </a:lnSpc>
              <a:buFont typeface="Wingdings" panose="05000000000000000000" pitchFamily="2" charset="2"/>
              <a:buChar char="Ø"/>
            </a:pPr>
            <a:r>
              <a:rPr lang="hu-HU" sz="1600" kern="0" dirty="0">
                <a:solidFill>
                  <a:srgbClr val="003366"/>
                </a:solidFill>
                <a:latin typeface="Calibri" pitchFamily="34" charset="0"/>
                <a:cs typeface="Arial" charset="0"/>
              </a:rPr>
              <a:t>HDT megoldotta a 4G/LTE – VSAT közötti automata útvonal váltást a </a:t>
            </a:r>
            <a:r>
              <a:rPr lang="hu-HU" sz="1600" kern="0" dirty="0" smtClean="0">
                <a:solidFill>
                  <a:srgbClr val="003366"/>
                </a:solidFill>
                <a:latin typeface="Calibri" pitchFamily="34" charset="0"/>
                <a:cs typeface="Arial" charset="0"/>
              </a:rPr>
              <a:t>teszteken (városi és vidéki környezetben való kiszolgáláshoz)</a:t>
            </a:r>
            <a:endParaRPr lang="hu-HU" sz="1600" kern="0" dirty="0">
              <a:solidFill>
                <a:srgbClr val="003366"/>
              </a:solidFill>
              <a:latin typeface="Calibri" pitchFamily="34" charset="0"/>
              <a:cs typeface="Arial" charset="0"/>
            </a:endParaRPr>
          </a:p>
          <a:p>
            <a:pPr marL="0" lvl="1" indent="-285750" fontAlgn="base">
              <a:lnSpc>
                <a:spcPct val="150000"/>
              </a:lnSpc>
              <a:buFont typeface="Wingdings" panose="05000000000000000000" pitchFamily="2" charset="2"/>
              <a:buChar char="Ø"/>
            </a:pPr>
            <a:r>
              <a:rPr lang="hu-HU" sz="1600" kern="0" dirty="0">
                <a:solidFill>
                  <a:srgbClr val="003366"/>
                </a:solidFill>
                <a:latin typeface="Calibri" pitchFamily="34" charset="0"/>
                <a:cs typeface="Arial" charset="0"/>
              </a:rPr>
              <a:t>A HDT </a:t>
            </a:r>
            <a:r>
              <a:rPr lang="hu-HU" sz="1600" kern="0" dirty="0" err="1">
                <a:solidFill>
                  <a:srgbClr val="003366"/>
                </a:solidFill>
                <a:latin typeface="Calibri" pitchFamily="34" charset="0"/>
                <a:cs typeface="Arial" charset="0"/>
              </a:rPr>
              <a:t>demo</a:t>
            </a:r>
            <a:r>
              <a:rPr lang="hu-HU" sz="1600" kern="0" dirty="0">
                <a:solidFill>
                  <a:srgbClr val="003366"/>
                </a:solidFill>
                <a:latin typeface="Calibri" pitchFamily="34" charset="0"/>
                <a:cs typeface="Arial" charset="0"/>
              </a:rPr>
              <a:t> során párhuzamosan biztosított szolgáltatásai:</a:t>
            </a:r>
          </a:p>
          <a:p>
            <a:pPr marL="914400" lvl="4" indent="-285750" fontAlgn="base">
              <a:lnSpc>
                <a:spcPct val="150000"/>
              </a:lnSpc>
              <a:buFont typeface="Wingdings" panose="05000000000000000000" pitchFamily="2" charset="2"/>
              <a:buChar char="Ø"/>
            </a:pPr>
            <a:r>
              <a:rPr lang="hu-HU" sz="1200" kern="0" dirty="0">
                <a:solidFill>
                  <a:srgbClr val="003366"/>
                </a:solidFill>
                <a:latin typeface="Calibri" pitchFamily="34" charset="0"/>
                <a:cs typeface="Arial" charset="0"/>
              </a:rPr>
              <a:t>Élő videokép megfigyelés </a:t>
            </a:r>
            <a:r>
              <a:rPr lang="hu-HU" sz="1200" kern="0" dirty="0" err="1">
                <a:solidFill>
                  <a:srgbClr val="003366"/>
                </a:solidFill>
                <a:latin typeface="Calibri" pitchFamily="34" charset="0"/>
                <a:cs typeface="Arial" charset="0"/>
              </a:rPr>
              <a:t>Full</a:t>
            </a:r>
            <a:r>
              <a:rPr lang="hu-HU" sz="1200" kern="0" dirty="0">
                <a:solidFill>
                  <a:srgbClr val="003366"/>
                </a:solidFill>
                <a:latin typeface="Calibri" pitchFamily="34" charset="0"/>
                <a:cs typeface="Arial" charset="0"/>
              </a:rPr>
              <a:t>-HD felbontásban</a:t>
            </a:r>
          </a:p>
          <a:p>
            <a:pPr marL="914400" lvl="4" indent="-285750" fontAlgn="base">
              <a:lnSpc>
                <a:spcPct val="150000"/>
              </a:lnSpc>
              <a:buFont typeface="Wingdings" panose="05000000000000000000" pitchFamily="2" charset="2"/>
              <a:buChar char="Ø"/>
            </a:pPr>
            <a:r>
              <a:rPr lang="hu-HU" sz="1200" kern="0" dirty="0">
                <a:solidFill>
                  <a:srgbClr val="003366"/>
                </a:solidFill>
                <a:latin typeface="Calibri" pitchFamily="34" charset="0"/>
                <a:cs typeface="Arial" charset="0"/>
              </a:rPr>
              <a:t>Pont-pont video konferencia összeköttetés a gépjármű és a HDT HQ között</a:t>
            </a:r>
          </a:p>
          <a:p>
            <a:pPr marL="914400" lvl="4" indent="-285750" fontAlgn="base">
              <a:lnSpc>
                <a:spcPct val="150000"/>
              </a:lnSpc>
              <a:buFont typeface="Wingdings" panose="05000000000000000000" pitchFamily="2" charset="2"/>
              <a:buChar char="Ø"/>
            </a:pPr>
            <a:r>
              <a:rPr lang="hu-HU" sz="1200" kern="0" dirty="0" err="1">
                <a:solidFill>
                  <a:srgbClr val="003366"/>
                </a:solidFill>
                <a:latin typeface="Calibri" pitchFamily="34" charset="0"/>
                <a:cs typeface="Arial" charset="0"/>
              </a:rPr>
              <a:t>WiFi</a:t>
            </a:r>
            <a:r>
              <a:rPr lang="hu-HU" sz="1200" kern="0" dirty="0">
                <a:solidFill>
                  <a:srgbClr val="003366"/>
                </a:solidFill>
                <a:latin typeface="Calibri" pitchFamily="34" charset="0"/>
                <a:cs typeface="Arial" charset="0"/>
              </a:rPr>
              <a:t>-s internet elérés a gépjármű </a:t>
            </a:r>
            <a:r>
              <a:rPr lang="hu-HU" sz="1200" kern="0" dirty="0" smtClean="0">
                <a:solidFill>
                  <a:srgbClr val="003366"/>
                </a:solidFill>
                <a:latin typeface="Calibri" pitchFamily="34" charset="0"/>
                <a:cs typeface="Arial" charset="0"/>
              </a:rPr>
              <a:t>személyzetének</a:t>
            </a:r>
            <a:endParaRPr lang="hu-HU" sz="1200" kern="0" dirty="0">
              <a:solidFill>
                <a:srgbClr val="003366"/>
              </a:solidFill>
              <a:latin typeface="Calibri" pitchFamily="34" charset="0"/>
              <a:cs typeface="Arial" charset="0"/>
            </a:endParaRPr>
          </a:p>
        </p:txBody>
      </p:sp>
    </p:spTree>
    <p:extLst>
      <p:ext uri="{BB962C8B-B14F-4D97-AF65-F5344CB8AC3E}">
        <p14:creationId xmlns:p14="http://schemas.microsoft.com/office/powerpoint/2010/main" val="2204184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p:cNvPicPr>
            <a:picLocks noChangeAspect="1"/>
          </p:cNvPicPr>
          <p:nvPr/>
        </p:nvPicPr>
        <p:blipFill>
          <a:blip r:embed="rId3"/>
          <a:stretch>
            <a:fillRect/>
          </a:stretch>
        </p:blipFill>
        <p:spPr>
          <a:xfrm>
            <a:off x="8923515" y="5399231"/>
            <a:ext cx="1666187" cy="1090718"/>
          </a:xfrm>
          <a:prstGeom prst="rect">
            <a:avLst/>
          </a:prstGeom>
        </p:spPr>
      </p:pic>
      <p:sp>
        <p:nvSpPr>
          <p:cNvPr id="3075" name="Text Box 4"/>
          <p:cNvSpPr txBox="1">
            <a:spLocks noChangeArrowheads="1"/>
          </p:cNvSpPr>
          <p:nvPr/>
        </p:nvSpPr>
        <p:spPr bwMode="auto">
          <a:xfrm>
            <a:off x="11110914" y="6308725"/>
            <a:ext cx="719137" cy="33655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E4A1E1FC-C53B-4DE4-B490-5447747ED0D5}" type="slidenum">
              <a:rPr kumimoji="0" lang="hu-HU" sz="1600" b="1" i="0" u="none" strike="noStrike" kern="1200" cap="none" spc="0" normalizeH="0" baseline="0" noProof="0">
                <a:ln>
                  <a:noFill/>
                </a:ln>
                <a:solidFill>
                  <a:srgbClr val="00A5DA"/>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13</a:t>
            </a:fld>
            <a:endParaRPr kumimoji="0" lang="hu-HU" sz="1600" b="1" i="0" u="none" strike="noStrike" kern="1200" cap="none" spc="0" normalizeH="0" baseline="0" noProof="0">
              <a:ln>
                <a:noFill/>
              </a:ln>
              <a:solidFill>
                <a:srgbClr val="00A5DA"/>
              </a:solidFill>
              <a:effectLst/>
              <a:uLnTx/>
              <a:uFillTx/>
              <a:latin typeface="Arial" charset="0"/>
              <a:ea typeface="+mn-ea"/>
              <a:cs typeface="Arial" charset="0"/>
            </a:endParaRPr>
          </a:p>
        </p:txBody>
      </p:sp>
      <p:sp>
        <p:nvSpPr>
          <p:cNvPr id="3" name="Rectangle 2"/>
          <p:cNvSpPr>
            <a:spLocks noGrp="1" noChangeArrowheads="1"/>
          </p:cNvSpPr>
          <p:nvPr>
            <p:ph type="title"/>
          </p:nvPr>
        </p:nvSpPr>
        <p:spPr>
          <a:xfrm>
            <a:off x="468313" y="468313"/>
            <a:ext cx="6551612" cy="346075"/>
          </a:xfrm>
        </p:spPr>
        <p:txBody>
          <a:bodyPr/>
          <a:lstStyle/>
          <a:p>
            <a:pPr algn="just"/>
            <a:r>
              <a:rPr lang="hu-HU" altLang="hu-HU" sz="2400" b="1" dirty="0" smtClean="0">
                <a:solidFill>
                  <a:schemeClr val="bg1"/>
                </a:solidFill>
                <a:latin typeface="Calibri" panose="020F0502020204030204" pitchFamily="34" charset="0"/>
              </a:rPr>
              <a:t>Példa alkalmazások </a:t>
            </a:r>
            <a:r>
              <a:rPr lang="hu-HU" altLang="hu-HU" sz="1600" b="1" dirty="0" smtClean="0">
                <a:solidFill>
                  <a:schemeClr val="bg1"/>
                </a:solidFill>
                <a:latin typeface="Calibri" panose="020F0502020204030204" pitchFamily="34" charset="0"/>
              </a:rPr>
              <a:t>(mi mindenre lehet jó a </a:t>
            </a:r>
            <a:r>
              <a:rPr lang="hu-HU" altLang="hu-HU" sz="1600" b="1" dirty="0" err="1" smtClean="0">
                <a:solidFill>
                  <a:schemeClr val="bg1"/>
                </a:solidFill>
                <a:latin typeface="Calibri" panose="020F0502020204030204" pitchFamily="34" charset="0"/>
              </a:rPr>
              <a:t>Kymeta</a:t>
            </a:r>
            <a:r>
              <a:rPr lang="hu-HU" altLang="hu-HU" sz="1600" b="1" dirty="0" smtClean="0">
                <a:solidFill>
                  <a:schemeClr val="bg1"/>
                </a:solidFill>
                <a:latin typeface="Calibri" panose="020F0502020204030204" pitchFamily="34" charset="0"/>
              </a:rPr>
              <a:t> </a:t>
            </a:r>
            <a:r>
              <a:rPr lang="hu-HU" altLang="hu-HU" sz="1600" b="1" dirty="0" err="1" smtClean="0">
                <a:solidFill>
                  <a:schemeClr val="bg1"/>
                </a:solidFill>
                <a:latin typeface="Calibri" panose="020F0502020204030204" pitchFamily="34" charset="0"/>
              </a:rPr>
              <a:t>mTENNA</a:t>
            </a:r>
            <a:r>
              <a:rPr lang="hu-HU" altLang="hu-HU" sz="1600" b="1" dirty="0" smtClean="0">
                <a:solidFill>
                  <a:schemeClr val="bg1"/>
                </a:solidFill>
                <a:latin typeface="Calibri" panose="020F0502020204030204" pitchFamily="34" charset="0"/>
              </a:rPr>
              <a:t>)</a:t>
            </a:r>
            <a:endParaRPr lang="hu-HU" altLang="hu-HU" sz="2800" b="1" dirty="0" smtClean="0">
              <a:solidFill>
                <a:schemeClr val="bg1"/>
              </a:solidFill>
              <a:latin typeface="Calibri" panose="020F0502020204030204" pitchFamily="34" charset="0"/>
            </a:endParaRPr>
          </a:p>
        </p:txBody>
      </p:sp>
      <p:sp>
        <p:nvSpPr>
          <p:cNvPr id="4" name="Tartalom helye 2"/>
          <p:cNvSpPr>
            <a:spLocks noGrp="1"/>
          </p:cNvSpPr>
          <p:nvPr>
            <p:ph idx="1"/>
          </p:nvPr>
        </p:nvSpPr>
        <p:spPr>
          <a:xfrm>
            <a:off x="468313" y="916465"/>
            <a:ext cx="11482387" cy="5728810"/>
          </a:xfrm>
        </p:spPr>
        <p:txBody>
          <a:bodyPr/>
          <a:lstStyle/>
          <a:p>
            <a:pPr eaLnBrk="1" hangingPunct="1">
              <a:spcBef>
                <a:spcPts val="500"/>
              </a:spcBef>
              <a:buFont typeface="Wingdings" panose="05000000000000000000" pitchFamily="2" charset="2"/>
              <a:buChar char="Ø"/>
            </a:pPr>
            <a:r>
              <a:rPr lang="hu-HU" altLang="hu-HU" sz="1500" b="1" dirty="0" smtClean="0">
                <a:solidFill>
                  <a:srgbClr val="003366"/>
                </a:solidFill>
                <a:latin typeface="Calibri" panose="020F0502020204030204" pitchFamily="34" charset="0"/>
                <a:cs typeface="Times New Roman" panose="02020603050405020304" pitchFamily="18" charset="0"/>
              </a:rPr>
              <a:t>Menet közben (SOTM</a:t>
            </a:r>
            <a:r>
              <a:rPr lang="hu-HU" altLang="hu-HU" sz="1500" b="1" dirty="0" smtClean="0">
                <a:solidFill>
                  <a:srgbClr val="003366"/>
                </a:solidFill>
                <a:latin typeface="Calibri" panose="020F0502020204030204" pitchFamily="34" charset="0"/>
                <a:cs typeface="Times New Roman" panose="02020603050405020304" pitchFamily="18" charset="0"/>
              </a:rPr>
              <a:t>)</a:t>
            </a:r>
            <a:endParaRPr lang="hu-HU" altLang="hu-HU" sz="1500" dirty="0" smtClean="0">
              <a:solidFill>
                <a:srgbClr val="003366"/>
              </a:solidFill>
              <a:latin typeface="Calibri" panose="020F0502020204030204" pitchFamily="34" charset="0"/>
              <a:cs typeface="Times New Roman" panose="02020603050405020304" pitchFamily="18" charset="0"/>
            </a:endParaRPr>
          </a:p>
          <a:p>
            <a:pPr lvl="1" eaLnBrk="1" hangingPunct="1">
              <a:spcBef>
                <a:spcPts val="500"/>
              </a:spcBef>
              <a:buFont typeface="Wingdings" panose="05000000000000000000" pitchFamily="2" charset="2"/>
              <a:buChar char="Ø"/>
            </a:pPr>
            <a:r>
              <a:rPr lang="hu-HU" altLang="hu-HU" sz="1300" dirty="0" smtClean="0">
                <a:solidFill>
                  <a:srgbClr val="003366"/>
                </a:solidFill>
                <a:latin typeface="Calibri" panose="020F0502020204030204" pitchFamily="34" charset="0"/>
                <a:cs typeface="Times New Roman" panose="02020603050405020304" pitchFamily="18" charset="0"/>
              </a:rPr>
              <a:t>Video </a:t>
            </a:r>
            <a:r>
              <a:rPr lang="hu-HU" altLang="hu-HU" sz="1300" dirty="0" smtClean="0">
                <a:solidFill>
                  <a:srgbClr val="003366"/>
                </a:solidFill>
                <a:latin typeface="Calibri" panose="020F0502020204030204" pitchFamily="34" charset="0"/>
                <a:cs typeface="Times New Roman" panose="02020603050405020304" pitchFamily="18" charset="0"/>
              </a:rPr>
              <a:t>megfigyelés</a:t>
            </a:r>
          </a:p>
          <a:p>
            <a:pPr lvl="1" eaLnBrk="1" hangingPunct="1">
              <a:spcBef>
                <a:spcPts val="500"/>
              </a:spcBef>
              <a:buFont typeface="Wingdings" panose="05000000000000000000" pitchFamily="2" charset="2"/>
              <a:buChar char="Ø"/>
            </a:pPr>
            <a:r>
              <a:rPr lang="hu-HU" altLang="hu-HU" sz="1300" dirty="0" smtClean="0">
                <a:solidFill>
                  <a:srgbClr val="003366"/>
                </a:solidFill>
                <a:latin typeface="Calibri" panose="020F0502020204030204" pitchFamily="34" charset="0"/>
                <a:cs typeface="Times New Roman" panose="02020603050405020304" pitchFamily="18" charset="0"/>
              </a:rPr>
              <a:t>Internet </a:t>
            </a:r>
            <a:r>
              <a:rPr lang="hu-HU" altLang="hu-HU" sz="1300" dirty="0">
                <a:solidFill>
                  <a:srgbClr val="003366"/>
                </a:solidFill>
                <a:latin typeface="Calibri" panose="020F0502020204030204" pitchFamily="34" charset="0"/>
                <a:cs typeface="Times New Roman" panose="02020603050405020304" pitchFamily="18" charset="0"/>
              </a:rPr>
              <a:t>(</a:t>
            </a:r>
            <a:r>
              <a:rPr lang="hu-HU" altLang="hu-HU" sz="1300" dirty="0" err="1">
                <a:solidFill>
                  <a:srgbClr val="003366"/>
                </a:solidFill>
                <a:latin typeface="Calibri" panose="020F0502020204030204" pitchFamily="34" charset="0"/>
                <a:cs typeface="Times New Roman" panose="02020603050405020304" pitchFamily="18" charset="0"/>
              </a:rPr>
              <a:t>WiFi</a:t>
            </a:r>
            <a:r>
              <a:rPr lang="hu-HU" altLang="hu-HU" sz="1300" dirty="0" smtClean="0">
                <a:solidFill>
                  <a:srgbClr val="003366"/>
                </a:solidFill>
                <a:latin typeface="Calibri" panose="020F0502020204030204" pitchFamily="34" charset="0"/>
                <a:cs typeface="Times New Roman" panose="02020603050405020304" pitchFamily="18" charset="0"/>
              </a:rPr>
              <a:t>), és adatátvitel</a:t>
            </a:r>
          </a:p>
          <a:p>
            <a:pPr eaLnBrk="1" hangingPunct="1">
              <a:spcBef>
                <a:spcPts val="500"/>
              </a:spcBef>
              <a:buFont typeface="Wingdings" panose="05000000000000000000" pitchFamily="2" charset="2"/>
              <a:buChar char="Ø"/>
            </a:pPr>
            <a:endParaRPr lang="hu-HU" altLang="hu-HU" sz="600" dirty="0" smtClean="0">
              <a:solidFill>
                <a:srgbClr val="003366"/>
              </a:solidFill>
              <a:latin typeface="Calibri" panose="020F0502020204030204" pitchFamily="34" charset="0"/>
              <a:cs typeface="Times New Roman" panose="02020603050405020304" pitchFamily="18" charset="0"/>
            </a:endParaRPr>
          </a:p>
          <a:p>
            <a:pPr eaLnBrk="1" hangingPunct="1">
              <a:spcBef>
                <a:spcPts val="500"/>
              </a:spcBef>
              <a:buFont typeface="Wingdings" panose="05000000000000000000" pitchFamily="2" charset="2"/>
              <a:buChar char="Ø"/>
            </a:pPr>
            <a:r>
              <a:rPr lang="hu-HU" altLang="hu-HU" sz="1500" b="1" dirty="0" smtClean="0">
                <a:solidFill>
                  <a:srgbClr val="003366"/>
                </a:solidFill>
                <a:latin typeface="Calibri" panose="020F0502020204030204" pitchFamily="34" charset="0"/>
                <a:cs typeface="Times New Roman" panose="02020603050405020304" pitchFamily="18" charset="0"/>
              </a:rPr>
              <a:t>Kitelepülve </a:t>
            </a:r>
            <a:r>
              <a:rPr lang="hu-HU" altLang="hu-HU" sz="1500" b="1" dirty="0" smtClean="0">
                <a:solidFill>
                  <a:srgbClr val="003366"/>
                </a:solidFill>
                <a:latin typeface="Calibri" panose="020F0502020204030204" pitchFamily="34" charset="0"/>
                <a:cs typeface="Times New Roman" panose="02020603050405020304" pitchFamily="18" charset="0"/>
              </a:rPr>
              <a:t>(Drive-</a:t>
            </a:r>
            <a:r>
              <a:rPr lang="hu-HU" altLang="hu-HU" sz="1500" b="1" dirty="0" err="1" smtClean="0">
                <a:solidFill>
                  <a:srgbClr val="003366"/>
                </a:solidFill>
                <a:latin typeface="Calibri" panose="020F0502020204030204" pitchFamily="34" charset="0"/>
                <a:cs typeface="Times New Roman" panose="02020603050405020304" pitchFamily="18" charset="0"/>
              </a:rPr>
              <a:t>away</a:t>
            </a:r>
            <a:r>
              <a:rPr lang="hu-HU" altLang="hu-HU" sz="1500" b="1" dirty="0" smtClean="0">
                <a:solidFill>
                  <a:srgbClr val="003366"/>
                </a:solidFill>
                <a:latin typeface="Calibri" panose="020F0502020204030204" pitchFamily="34" charset="0"/>
                <a:cs typeface="Times New Roman" panose="02020603050405020304" pitchFamily="18" charset="0"/>
              </a:rPr>
              <a:t>)</a:t>
            </a:r>
            <a:endParaRPr lang="hu-HU" altLang="hu-HU" sz="1500" b="1" dirty="0" smtClean="0">
              <a:solidFill>
                <a:srgbClr val="003366"/>
              </a:solidFill>
              <a:latin typeface="Calibri" panose="020F0502020204030204" pitchFamily="34" charset="0"/>
              <a:cs typeface="Times New Roman" panose="02020603050405020304" pitchFamily="18" charset="0"/>
            </a:endParaRPr>
          </a:p>
          <a:p>
            <a:pPr lvl="1" eaLnBrk="1" hangingPunct="1">
              <a:spcBef>
                <a:spcPts val="500"/>
              </a:spcBef>
              <a:buFont typeface="Wingdings" panose="05000000000000000000" pitchFamily="2" charset="2"/>
              <a:buChar char="Ø"/>
            </a:pPr>
            <a:r>
              <a:rPr lang="hu-HU" altLang="hu-HU" sz="1300" dirty="0">
                <a:solidFill>
                  <a:srgbClr val="003366"/>
                </a:solidFill>
                <a:latin typeface="Calibri" panose="020F0502020204030204" pitchFamily="34" charset="0"/>
                <a:cs typeface="Times New Roman" panose="02020603050405020304" pitchFamily="18" charset="0"/>
              </a:rPr>
              <a:t>Hang- és video konferencia</a:t>
            </a:r>
          </a:p>
          <a:p>
            <a:pPr lvl="1" eaLnBrk="1" hangingPunct="1">
              <a:spcBef>
                <a:spcPts val="500"/>
              </a:spcBef>
              <a:buFont typeface="Wingdings" panose="05000000000000000000" pitchFamily="2" charset="2"/>
              <a:buChar char="Ø"/>
            </a:pPr>
            <a:r>
              <a:rPr lang="hu-HU" altLang="hu-HU" sz="1300" dirty="0">
                <a:solidFill>
                  <a:srgbClr val="003366"/>
                </a:solidFill>
                <a:latin typeface="Calibri" panose="020F0502020204030204" pitchFamily="34" charset="0"/>
                <a:cs typeface="Times New Roman" panose="02020603050405020304" pitchFamily="18" charset="0"/>
              </a:rPr>
              <a:t>Video megfigyelés</a:t>
            </a:r>
          </a:p>
          <a:p>
            <a:pPr lvl="1" eaLnBrk="1" hangingPunct="1">
              <a:spcBef>
                <a:spcPts val="500"/>
              </a:spcBef>
              <a:buFont typeface="Wingdings" panose="05000000000000000000" pitchFamily="2" charset="2"/>
              <a:buChar char="Ø"/>
            </a:pPr>
            <a:r>
              <a:rPr lang="hu-HU" altLang="hu-HU" sz="1300" dirty="0" smtClean="0">
                <a:solidFill>
                  <a:srgbClr val="003366"/>
                </a:solidFill>
                <a:latin typeface="Calibri" panose="020F0502020204030204" pitchFamily="34" charset="0"/>
                <a:cs typeface="Times New Roman" panose="02020603050405020304" pitchFamily="18" charset="0"/>
              </a:rPr>
              <a:t>Adatgyűjtés (mobil egységektől)</a:t>
            </a:r>
          </a:p>
          <a:p>
            <a:pPr lvl="1" eaLnBrk="1" hangingPunct="1">
              <a:spcBef>
                <a:spcPts val="500"/>
              </a:spcBef>
              <a:buFont typeface="Wingdings" panose="05000000000000000000" pitchFamily="2" charset="2"/>
              <a:buChar char="Ø"/>
            </a:pPr>
            <a:r>
              <a:rPr lang="hu-HU" altLang="hu-HU" sz="1300" dirty="0" smtClean="0">
                <a:solidFill>
                  <a:srgbClr val="003366"/>
                </a:solidFill>
                <a:latin typeface="Calibri" panose="020F0502020204030204" pitchFamily="34" charset="0"/>
                <a:cs typeface="Times New Roman" panose="02020603050405020304" pitchFamily="18" charset="0"/>
              </a:rPr>
              <a:t>Internet </a:t>
            </a:r>
            <a:r>
              <a:rPr lang="hu-HU" altLang="hu-HU" sz="1300" dirty="0">
                <a:solidFill>
                  <a:srgbClr val="003366"/>
                </a:solidFill>
                <a:latin typeface="Calibri" panose="020F0502020204030204" pitchFamily="34" charset="0"/>
                <a:cs typeface="Times New Roman" panose="02020603050405020304" pitchFamily="18" charset="0"/>
              </a:rPr>
              <a:t>(</a:t>
            </a:r>
            <a:r>
              <a:rPr lang="hu-HU" altLang="hu-HU" sz="1300" dirty="0" err="1">
                <a:solidFill>
                  <a:srgbClr val="003366"/>
                </a:solidFill>
                <a:latin typeface="Calibri" panose="020F0502020204030204" pitchFamily="34" charset="0"/>
                <a:cs typeface="Times New Roman" panose="02020603050405020304" pitchFamily="18" charset="0"/>
              </a:rPr>
              <a:t>WiFi</a:t>
            </a:r>
            <a:r>
              <a:rPr lang="hu-HU" altLang="hu-HU" sz="1300" dirty="0">
                <a:solidFill>
                  <a:srgbClr val="003366"/>
                </a:solidFill>
                <a:latin typeface="Calibri" panose="020F0502020204030204" pitchFamily="34" charset="0"/>
                <a:cs typeface="Times New Roman" panose="02020603050405020304" pitchFamily="18" charset="0"/>
              </a:rPr>
              <a:t>), és </a:t>
            </a:r>
            <a:r>
              <a:rPr lang="hu-HU" altLang="hu-HU" sz="1300" dirty="0" smtClean="0">
                <a:solidFill>
                  <a:srgbClr val="003366"/>
                </a:solidFill>
                <a:latin typeface="Calibri" panose="020F0502020204030204" pitchFamily="34" charset="0"/>
                <a:cs typeface="Times New Roman" panose="02020603050405020304" pitchFamily="18" charset="0"/>
              </a:rPr>
              <a:t>adatátvitel</a:t>
            </a:r>
          </a:p>
          <a:p>
            <a:pPr lvl="1" eaLnBrk="1" hangingPunct="1">
              <a:spcBef>
                <a:spcPts val="500"/>
              </a:spcBef>
              <a:buFont typeface="Wingdings" panose="05000000000000000000" pitchFamily="2" charset="2"/>
              <a:buChar char="Ø"/>
            </a:pPr>
            <a:r>
              <a:rPr lang="hu-HU" altLang="hu-HU" sz="1300" b="1" dirty="0">
                <a:solidFill>
                  <a:srgbClr val="003366"/>
                </a:solidFill>
                <a:latin typeface="Calibri" panose="020F0502020204030204" pitchFamily="34" charset="0"/>
                <a:cs typeface="Times New Roman" panose="02020603050405020304" pitchFamily="18" charset="0"/>
              </a:rPr>
              <a:t>Mobil adatközpont </a:t>
            </a:r>
            <a:endParaRPr lang="hu-HU" altLang="hu-HU" sz="1300" b="1" dirty="0" smtClean="0">
              <a:solidFill>
                <a:srgbClr val="003366"/>
              </a:solidFill>
              <a:latin typeface="Calibri" panose="020F0502020204030204" pitchFamily="34" charset="0"/>
              <a:cs typeface="Times New Roman" panose="02020603050405020304" pitchFamily="18" charset="0"/>
            </a:endParaRPr>
          </a:p>
          <a:p>
            <a:pPr lvl="1" eaLnBrk="1" hangingPunct="1">
              <a:spcBef>
                <a:spcPts val="500"/>
              </a:spcBef>
              <a:buFont typeface="Wingdings" panose="05000000000000000000" pitchFamily="2" charset="2"/>
              <a:buChar char="Ø"/>
            </a:pPr>
            <a:r>
              <a:rPr lang="hu-HU" altLang="hu-HU" sz="1300" b="1" dirty="0" smtClean="0">
                <a:solidFill>
                  <a:srgbClr val="003366"/>
                </a:solidFill>
                <a:latin typeface="Calibri" panose="020F0502020204030204" pitchFamily="34" charset="0"/>
                <a:cs typeface="Times New Roman" panose="02020603050405020304" pitchFamily="18" charset="0"/>
              </a:rPr>
              <a:t>Mobil </a:t>
            </a:r>
            <a:r>
              <a:rPr lang="hu-HU" altLang="hu-HU" sz="1300" b="1" dirty="0" smtClean="0">
                <a:solidFill>
                  <a:srgbClr val="003366"/>
                </a:solidFill>
                <a:latin typeface="Calibri" panose="020F0502020204030204" pitchFamily="34" charset="0"/>
                <a:cs typeface="Times New Roman" panose="02020603050405020304" pitchFamily="18" charset="0"/>
              </a:rPr>
              <a:t>vezetési pont </a:t>
            </a:r>
            <a:endParaRPr lang="hu-HU" altLang="hu-HU" sz="1300" b="1" dirty="0" smtClean="0">
              <a:solidFill>
                <a:srgbClr val="003366"/>
              </a:solidFill>
              <a:latin typeface="Calibri" panose="020F0502020204030204" pitchFamily="34" charset="0"/>
              <a:cs typeface="Times New Roman" panose="02020603050405020304" pitchFamily="18" charset="0"/>
            </a:endParaRPr>
          </a:p>
          <a:p>
            <a:pPr marL="457200" lvl="1" indent="0" eaLnBrk="1" hangingPunct="1">
              <a:spcBef>
                <a:spcPts val="500"/>
              </a:spcBef>
              <a:buNone/>
            </a:pPr>
            <a:r>
              <a:rPr lang="hu-HU" altLang="hu-HU" sz="1200" i="1" dirty="0" smtClean="0">
                <a:solidFill>
                  <a:srgbClr val="003366"/>
                </a:solidFill>
                <a:latin typeface="Calibri" panose="020F0502020204030204" pitchFamily="34" charset="0"/>
                <a:cs typeface="Times New Roman" panose="02020603050405020304" pitchFamily="18" charset="0"/>
              </a:rPr>
              <a:t>(</a:t>
            </a:r>
            <a:r>
              <a:rPr lang="hu-HU" altLang="hu-HU" sz="1200" i="1" dirty="0" smtClean="0">
                <a:solidFill>
                  <a:srgbClr val="003366"/>
                </a:solidFill>
                <a:latin typeface="Calibri" panose="020F0502020204030204" pitchFamily="34" charset="0"/>
                <a:cs typeface="Times New Roman" panose="02020603050405020304" pitchFamily="18" charset="0"/>
              </a:rPr>
              <a:t>háborús övezetben, </a:t>
            </a:r>
            <a:r>
              <a:rPr lang="hu-HU" altLang="hu-HU" sz="1200" i="1" dirty="0" smtClean="0">
                <a:solidFill>
                  <a:srgbClr val="003366"/>
                </a:solidFill>
                <a:latin typeface="Calibri" panose="020F0502020204030204" pitchFamily="34" charset="0"/>
                <a:cs typeface="Times New Roman" panose="02020603050405020304" pitchFamily="18" charset="0"/>
              </a:rPr>
              <a:t>terror támadás, katasztrófa helyzet, árvíz, tűzvész, stb.)</a:t>
            </a:r>
          </a:p>
          <a:p>
            <a:pPr eaLnBrk="1" hangingPunct="1">
              <a:spcBef>
                <a:spcPts val="500"/>
              </a:spcBef>
              <a:buFont typeface="Wingdings" panose="05000000000000000000" pitchFamily="2" charset="2"/>
              <a:buChar char="Ø"/>
            </a:pPr>
            <a:endParaRPr lang="hu-HU" altLang="hu-HU" sz="600" dirty="0" smtClean="0">
              <a:solidFill>
                <a:srgbClr val="003366"/>
              </a:solidFill>
              <a:latin typeface="Calibri" panose="020F0502020204030204" pitchFamily="34" charset="0"/>
              <a:cs typeface="Times New Roman" panose="02020603050405020304" pitchFamily="18" charset="0"/>
            </a:endParaRPr>
          </a:p>
          <a:p>
            <a:pPr eaLnBrk="1" hangingPunct="1">
              <a:spcBef>
                <a:spcPts val="500"/>
              </a:spcBef>
              <a:buFont typeface="Wingdings" panose="05000000000000000000" pitchFamily="2" charset="2"/>
              <a:buChar char="Ø"/>
            </a:pPr>
            <a:r>
              <a:rPr lang="hu-HU" altLang="hu-HU" sz="1500" b="1" dirty="0" smtClean="0">
                <a:solidFill>
                  <a:srgbClr val="003366"/>
                </a:solidFill>
                <a:latin typeface="Calibri" panose="020F0502020204030204" pitchFamily="34" charset="0"/>
                <a:cs typeface="Times New Roman" panose="02020603050405020304" pitchFamily="18" charset="0"/>
              </a:rPr>
              <a:t>Kitelepülve </a:t>
            </a:r>
            <a:r>
              <a:rPr lang="hu-HU" altLang="hu-HU" sz="1500" b="1" dirty="0">
                <a:solidFill>
                  <a:srgbClr val="003366"/>
                </a:solidFill>
                <a:latin typeface="Calibri" panose="020F0502020204030204" pitchFamily="34" charset="0"/>
                <a:cs typeface="Times New Roman" panose="02020603050405020304" pitchFamily="18" charset="0"/>
              </a:rPr>
              <a:t>(</a:t>
            </a:r>
            <a:r>
              <a:rPr lang="hu-HU" altLang="hu-HU" sz="1500" b="1" dirty="0" err="1">
                <a:solidFill>
                  <a:srgbClr val="003366"/>
                </a:solidFill>
                <a:latin typeface="Calibri" panose="020F0502020204030204" pitchFamily="34" charset="0"/>
                <a:cs typeface="Times New Roman" panose="02020603050405020304" pitchFamily="18" charset="0"/>
              </a:rPr>
              <a:t>Fly-away</a:t>
            </a:r>
            <a:r>
              <a:rPr lang="hu-HU" altLang="hu-HU" sz="1500" b="1" dirty="0" smtClean="0">
                <a:solidFill>
                  <a:srgbClr val="003366"/>
                </a:solidFill>
                <a:latin typeface="Calibri" panose="020F0502020204030204" pitchFamily="34" charset="0"/>
                <a:cs typeface="Times New Roman" panose="02020603050405020304" pitchFamily="18" charset="0"/>
              </a:rPr>
              <a:t>)</a:t>
            </a:r>
            <a:endParaRPr lang="hu-HU" altLang="hu-HU" sz="1500" b="1" dirty="0" smtClean="0">
              <a:solidFill>
                <a:srgbClr val="003366"/>
              </a:solidFill>
              <a:latin typeface="Calibri" panose="020F0502020204030204" pitchFamily="34" charset="0"/>
              <a:cs typeface="Times New Roman" panose="02020603050405020304" pitchFamily="18" charset="0"/>
            </a:endParaRPr>
          </a:p>
          <a:p>
            <a:pPr lvl="1" eaLnBrk="1" hangingPunct="1">
              <a:spcBef>
                <a:spcPts val="500"/>
              </a:spcBef>
              <a:buFont typeface="Wingdings" panose="05000000000000000000" pitchFamily="2" charset="2"/>
              <a:buChar char="Ø"/>
            </a:pPr>
            <a:r>
              <a:rPr lang="hu-HU" altLang="hu-HU" sz="1300" dirty="0">
                <a:solidFill>
                  <a:srgbClr val="003366"/>
                </a:solidFill>
                <a:latin typeface="Calibri" panose="020F0502020204030204" pitchFamily="34" charset="0"/>
                <a:cs typeface="Times New Roman" panose="02020603050405020304" pitchFamily="18" charset="0"/>
              </a:rPr>
              <a:t>Hang- és video konferencia</a:t>
            </a:r>
          </a:p>
          <a:p>
            <a:pPr lvl="1" eaLnBrk="1" hangingPunct="1">
              <a:spcBef>
                <a:spcPts val="500"/>
              </a:spcBef>
              <a:buFont typeface="Wingdings" panose="05000000000000000000" pitchFamily="2" charset="2"/>
              <a:buChar char="Ø"/>
            </a:pPr>
            <a:r>
              <a:rPr lang="hu-HU" altLang="hu-HU" sz="1300" dirty="0" smtClean="0">
                <a:solidFill>
                  <a:srgbClr val="003366"/>
                </a:solidFill>
                <a:latin typeface="Calibri" panose="020F0502020204030204" pitchFamily="34" charset="0"/>
                <a:cs typeface="Times New Roman" panose="02020603050405020304" pitchFamily="18" charset="0"/>
              </a:rPr>
              <a:t>Internet </a:t>
            </a:r>
            <a:r>
              <a:rPr lang="hu-HU" altLang="hu-HU" sz="1300" dirty="0">
                <a:solidFill>
                  <a:srgbClr val="003366"/>
                </a:solidFill>
                <a:latin typeface="Calibri" panose="020F0502020204030204" pitchFamily="34" charset="0"/>
                <a:cs typeface="Times New Roman" panose="02020603050405020304" pitchFamily="18" charset="0"/>
              </a:rPr>
              <a:t>(</a:t>
            </a:r>
            <a:r>
              <a:rPr lang="hu-HU" altLang="hu-HU" sz="1300" dirty="0" err="1">
                <a:solidFill>
                  <a:srgbClr val="003366"/>
                </a:solidFill>
                <a:latin typeface="Calibri" panose="020F0502020204030204" pitchFamily="34" charset="0"/>
                <a:cs typeface="Times New Roman" panose="02020603050405020304" pitchFamily="18" charset="0"/>
              </a:rPr>
              <a:t>WiFi</a:t>
            </a:r>
            <a:r>
              <a:rPr lang="hu-HU" altLang="hu-HU" sz="1300" dirty="0">
                <a:solidFill>
                  <a:srgbClr val="003366"/>
                </a:solidFill>
                <a:latin typeface="Calibri" panose="020F0502020204030204" pitchFamily="34" charset="0"/>
                <a:cs typeface="Times New Roman" panose="02020603050405020304" pitchFamily="18" charset="0"/>
              </a:rPr>
              <a:t>), és </a:t>
            </a:r>
            <a:r>
              <a:rPr lang="hu-HU" altLang="hu-HU" sz="1300" dirty="0" smtClean="0">
                <a:solidFill>
                  <a:srgbClr val="003366"/>
                </a:solidFill>
                <a:latin typeface="Calibri" panose="020F0502020204030204" pitchFamily="34" charset="0"/>
                <a:cs typeface="Times New Roman" panose="02020603050405020304" pitchFamily="18" charset="0"/>
              </a:rPr>
              <a:t>adatátvitel</a:t>
            </a:r>
          </a:p>
          <a:p>
            <a:pPr marL="457200" lvl="1" indent="0" eaLnBrk="1" hangingPunct="1">
              <a:spcBef>
                <a:spcPts val="500"/>
              </a:spcBef>
              <a:buNone/>
            </a:pPr>
            <a:endParaRPr lang="hu-HU" altLang="hu-HU" sz="600" dirty="0" smtClean="0">
              <a:solidFill>
                <a:srgbClr val="003366"/>
              </a:solidFill>
              <a:latin typeface="Calibri" panose="020F0502020204030204" pitchFamily="34" charset="0"/>
              <a:cs typeface="Times New Roman" panose="02020603050405020304" pitchFamily="18" charset="0"/>
            </a:endParaRPr>
          </a:p>
          <a:p>
            <a:pPr eaLnBrk="1" hangingPunct="1">
              <a:spcBef>
                <a:spcPts val="500"/>
              </a:spcBef>
              <a:buFont typeface="Wingdings" panose="05000000000000000000" pitchFamily="2" charset="2"/>
              <a:buChar char="Ø"/>
            </a:pPr>
            <a:r>
              <a:rPr lang="hu-HU" altLang="hu-HU" sz="1500" b="1" dirty="0" smtClean="0">
                <a:solidFill>
                  <a:srgbClr val="003366"/>
                </a:solidFill>
                <a:latin typeface="Calibri" panose="020F0502020204030204" pitchFamily="34" charset="0"/>
                <a:cs typeface="Times New Roman" panose="02020603050405020304" pitchFamily="18" charset="0"/>
              </a:rPr>
              <a:t>Állandó </a:t>
            </a:r>
            <a:r>
              <a:rPr lang="hu-HU" altLang="hu-HU" sz="1500" b="1" dirty="0" smtClean="0">
                <a:solidFill>
                  <a:srgbClr val="003366"/>
                </a:solidFill>
                <a:latin typeface="Calibri" panose="020F0502020204030204" pitchFamily="34" charset="0"/>
                <a:cs typeface="Times New Roman" panose="02020603050405020304" pitchFamily="18" charset="0"/>
              </a:rPr>
              <a:t>helyű (fix, stacioner</a:t>
            </a:r>
            <a:r>
              <a:rPr lang="hu-HU" altLang="hu-HU" sz="1500" b="1" dirty="0" smtClean="0">
                <a:solidFill>
                  <a:srgbClr val="003366"/>
                </a:solidFill>
                <a:latin typeface="Calibri" panose="020F0502020204030204" pitchFamily="34" charset="0"/>
                <a:cs typeface="Times New Roman" panose="02020603050405020304" pitchFamily="18" charset="0"/>
              </a:rPr>
              <a:t>)</a:t>
            </a:r>
          </a:p>
          <a:p>
            <a:pPr lvl="1" eaLnBrk="1" hangingPunct="1">
              <a:spcBef>
                <a:spcPts val="500"/>
              </a:spcBef>
              <a:buFont typeface="Wingdings" panose="05000000000000000000" pitchFamily="2" charset="2"/>
              <a:buChar char="Ø"/>
            </a:pPr>
            <a:r>
              <a:rPr lang="hu-HU" altLang="hu-HU" sz="1300" dirty="0" smtClean="0">
                <a:solidFill>
                  <a:srgbClr val="003366"/>
                </a:solidFill>
                <a:latin typeface="Calibri" panose="020F0502020204030204" pitchFamily="34" charset="0"/>
                <a:cs typeface="Times New Roman" panose="02020603050405020304" pitchFamily="18" charset="0"/>
              </a:rPr>
              <a:t>Hang- és video konferencia</a:t>
            </a:r>
          </a:p>
          <a:p>
            <a:pPr lvl="1" eaLnBrk="1" hangingPunct="1">
              <a:spcBef>
                <a:spcPts val="500"/>
              </a:spcBef>
              <a:buFont typeface="Wingdings" panose="05000000000000000000" pitchFamily="2" charset="2"/>
              <a:buChar char="Ø"/>
            </a:pPr>
            <a:r>
              <a:rPr lang="hu-HU" altLang="hu-HU" sz="1300" dirty="0" smtClean="0">
                <a:solidFill>
                  <a:srgbClr val="003366"/>
                </a:solidFill>
                <a:latin typeface="Calibri" panose="020F0502020204030204" pitchFamily="34" charset="0"/>
                <a:cs typeface="Times New Roman" panose="02020603050405020304" pitchFamily="18" charset="0"/>
              </a:rPr>
              <a:t>Internet </a:t>
            </a:r>
            <a:r>
              <a:rPr lang="hu-HU" altLang="hu-HU" sz="1300" dirty="0">
                <a:solidFill>
                  <a:srgbClr val="003366"/>
                </a:solidFill>
                <a:latin typeface="Calibri" panose="020F0502020204030204" pitchFamily="34" charset="0"/>
                <a:cs typeface="Times New Roman" panose="02020603050405020304" pitchFamily="18" charset="0"/>
              </a:rPr>
              <a:t>(</a:t>
            </a:r>
            <a:r>
              <a:rPr lang="hu-HU" altLang="hu-HU" sz="1300" dirty="0" err="1">
                <a:solidFill>
                  <a:srgbClr val="003366"/>
                </a:solidFill>
                <a:latin typeface="Calibri" panose="020F0502020204030204" pitchFamily="34" charset="0"/>
                <a:cs typeface="Times New Roman" panose="02020603050405020304" pitchFamily="18" charset="0"/>
              </a:rPr>
              <a:t>WiFi</a:t>
            </a:r>
            <a:r>
              <a:rPr lang="hu-HU" altLang="hu-HU" sz="1300" dirty="0">
                <a:solidFill>
                  <a:srgbClr val="003366"/>
                </a:solidFill>
                <a:latin typeface="Calibri" panose="020F0502020204030204" pitchFamily="34" charset="0"/>
                <a:cs typeface="Times New Roman" panose="02020603050405020304" pitchFamily="18" charset="0"/>
              </a:rPr>
              <a:t>), és </a:t>
            </a:r>
            <a:r>
              <a:rPr lang="hu-HU" altLang="hu-HU" sz="1300" dirty="0" smtClean="0">
                <a:solidFill>
                  <a:srgbClr val="003366"/>
                </a:solidFill>
                <a:latin typeface="Calibri" panose="020F0502020204030204" pitchFamily="34" charset="0"/>
                <a:cs typeface="Times New Roman" panose="02020603050405020304" pitchFamily="18" charset="0"/>
              </a:rPr>
              <a:t>adatátvitel</a:t>
            </a:r>
          </a:p>
          <a:p>
            <a:pPr lvl="1" eaLnBrk="1" hangingPunct="1">
              <a:spcBef>
                <a:spcPts val="500"/>
              </a:spcBef>
              <a:buFont typeface="Wingdings" panose="05000000000000000000" pitchFamily="2" charset="2"/>
              <a:buChar char="Ø"/>
            </a:pPr>
            <a:r>
              <a:rPr lang="hu-HU" altLang="hu-HU" sz="1300" dirty="0" smtClean="0">
                <a:solidFill>
                  <a:srgbClr val="003366"/>
                </a:solidFill>
                <a:latin typeface="Calibri" panose="020F0502020204030204" pitchFamily="34" charset="0"/>
                <a:cs typeface="Times New Roman" panose="02020603050405020304" pitchFamily="18" charset="0"/>
              </a:rPr>
              <a:t>Kritikus infrastruktúra távmenedzselése</a:t>
            </a:r>
            <a:endParaRPr lang="hu-HU" altLang="hu-HU" sz="1300" dirty="0">
              <a:solidFill>
                <a:srgbClr val="003366"/>
              </a:solidFill>
              <a:latin typeface="Calibri" panose="020F0502020204030204" pitchFamily="34" charset="0"/>
              <a:cs typeface="Times New Roman" panose="02020603050405020304" pitchFamily="18" charset="0"/>
            </a:endParaRPr>
          </a:p>
        </p:txBody>
      </p:sp>
      <p:pic>
        <p:nvPicPr>
          <p:cNvPr id="2" name="Kép 1"/>
          <p:cNvPicPr>
            <a:picLocks noChangeAspect="1"/>
          </p:cNvPicPr>
          <p:nvPr/>
        </p:nvPicPr>
        <p:blipFill>
          <a:blip r:embed="rId4"/>
          <a:stretch>
            <a:fillRect/>
          </a:stretch>
        </p:blipFill>
        <p:spPr>
          <a:xfrm>
            <a:off x="5968085" y="925415"/>
            <a:ext cx="2031830" cy="1126199"/>
          </a:xfrm>
          <a:prstGeom prst="rect">
            <a:avLst/>
          </a:prstGeom>
        </p:spPr>
      </p:pic>
      <p:pic>
        <p:nvPicPr>
          <p:cNvPr id="7" name="Kép 6"/>
          <p:cNvPicPr>
            <a:picLocks noChangeAspect="1"/>
          </p:cNvPicPr>
          <p:nvPr/>
        </p:nvPicPr>
        <p:blipFill>
          <a:blip r:embed="rId5"/>
          <a:stretch>
            <a:fillRect/>
          </a:stretch>
        </p:blipFill>
        <p:spPr>
          <a:xfrm>
            <a:off x="7987874" y="925418"/>
            <a:ext cx="1978450" cy="1126196"/>
          </a:xfrm>
          <a:prstGeom prst="rect">
            <a:avLst/>
          </a:prstGeom>
        </p:spPr>
      </p:pic>
      <p:pic>
        <p:nvPicPr>
          <p:cNvPr id="5124" name="Picture 4" descr="KapcsolÃ³dÃ³ kÃ©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8085" y="2217102"/>
            <a:ext cx="2415979" cy="161143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KapcsolÃ³dÃ³ kÃ©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47165" y="925416"/>
            <a:ext cx="2003534" cy="112619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KapcsolÃ³dÃ³ kÃ©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71132" y="3997014"/>
            <a:ext cx="1776095" cy="120774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KÃ©ptalÃ¡lat a kÃ¶vetkezÅre: âkymeta fixâ"/>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8085" y="5399231"/>
            <a:ext cx="1979737" cy="1088856"/>
          </a:xfrm>
          <a:prstGeom prst="rect">
            <a:avLst/>
          </a:prstGeom>
          <a:noFill/>
          <a:extLst>
            <a:ext uri="{909E8E84-426E-40DD-AFC4-6F175D3DCCD1}">
              <a14:hiddenFill xmlns:a14="http://schemas.microsoft.com/office/drawing/2010/main">
                <a:solidFill>
                  <a:srgbClr val="FFFFFF"/>
                </a:solidFill>
              </a14:hiddenFill>
            </a:ext>
          </a:extLst>
        </p:spPr>
      </p:pic>
      <p:pic>
        <p:nvPicPr>
          <p:cNvPr id="12" name="Kép 11"/>
          <p:cNvPicPr>
            <a:picLocks noChangeAspect="1"/>
          </p:cNvPicPr>
          <p:nvPr/>
        </p:nvPicPr>
        <p:blipFill>
          <a:blip r:embed="rId10"/>
          <a:stretch>
            <a:fillRect/>
          </a:stretch>
        </p:blipFill>
        <p:spPr>
          <a:xfrm>
            <a:off x="10409413" y="5399232"/>
            <a:ext cx="1537815" cy="1090718"/>
          </a:xfrm>
          <a:prstGeom prst="rect">
            <a:avLst/>
          </a:prstGeom>
        </p:spPr>
      </p:pic>
      <p:pic>
        <p:nvPicPr>
          <p:cNvPr id="22" name="Kép 2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90995" y="4012476"/>
            <a:ext cx="1480874" cy="1192283"/>
          </a:xfrm>
          <a:prstGeom prst="rect">
            <a:avLst/>
          </a:prstGeom>
          <a:noFill/>
          <a:ln>
            <a:noFill/>
          </a:ln>
        </p:spPr>
      </p:pic>
      <p:pic>
        <p:nvPicPr>
          <p:cNvPr id="23" name="Kép 22"/>
          <p:cNvPicPr/>
          <p:nvPr/>
        </p:nvPicPr>
        <p:blipFill>
          <a:blip r:embed="rId12">
            <a:extLst>
              <a:ext uri="{28A0092B-C50C-407E-A947-70E740481C1C}">
                <a14:useLocalDpi xmlns:a14="http://schemas.microsoft.com/office/drawing/2010/main" val="0"/>
              </a:ext>
            </a:extLst>
          </a:blip>
          <a:srcRect/>
          <a:stretch>
            <a:fillRect/>
          </a:stretch>
        </p:blipFill>
        <p:spPr bwMode="auto">
          <a:xfrm>
            <a:off x="7148224" y="4015136"/>
            <a:ext cx="1842771" cy="1194178"/>
          </a:xfrm>
          <a:prstGeom prst="rect">
            <a:avLst/>
          </a:prstGeom>
          <a:noFill/>
          <a:ln>
            <a:noFill/>
          </a:ln>
        </p:spPr>
      </p:pic>
      <p:pic>
        <p:nvPicPr>
          <p:cNvPr id="6" name="Kép 5"/>
          <p:cNvPicPr>
            <a:picLocks noChangeAspect="1"/>
          </p:cNvPicPr>
          <p:nvPr/>
        </p:nvPicPr>
        <p:blipFill>
          <a:blip r:embed="rId13"/>
          <a:stretch>
            <a:fillRect/>
          </a:stretch>
        </p:blipFill>
        <p:spPr>
          <a:xfrm>
            <a:off x="5968086" y="4015136"/>
            <a:ext cx="1180138" cy="1191485"/>
          </a:xfrm>
          <a:prstGeom prst="rect">
            <a:avLst/>
          </a:prstGeom>
        </p:spPr>
      </p:pic>
      <p:pic>
        <p:nvPicPr>
          <p:cNvPr id="13" name="Kép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94101" y="2209035"/>
            <a:ext cx="2359159" cy="1619507"/>
          </a:xfrm>
          <a:prstGeom prst="rect">
            <a:avLst/>
          </a:prstGeom>
        </p:spPr>
      </p:pic>
      <p:pic>
        <p:nvPicPr>
          <p:cNvPr id="14" name="Kép 13"/>
          <p:cNvPicPr>
            <a:picLocks noChangeAspect="1"/>
          </p:cNvPicPr>
          <p:nvPr/>
        </p:nvPicPr>
        <p:blipFill>
          <a:blip r:embed="rId15"/>
          <a:stretch>
            <a:fillRect/>
          </a:stretch>
        </p:blipFill>
        <p:spPr>
          <a:xfrm>
            <a:off x="10252886" y="2225628"/>
            <a:ext cx="1696079" cy="1602915"/>
          </a:xfrm>
          <a:prstGeom prst="rect">
            <a:avLst/>
          </a:prstGeom>
        </p:spPr>
      </p:pic>
      <p:pic>
        <p:nvPicPr>
          <p:cNvPr id="15" name="Kép 14"/>
          <p:cNvPicPr>
            <a:picLocks noChangeAspect="1"/>
          </p:cNvPicPr>
          <p:nvPr/>
        </p:nvPicPr>
        <p:blipFill>
          <a:blip r:embed="rId16"/>
          <a:stretch>
            <a:fillRect/>
          </a:stretch>
        </p:blipFill>
        <p:spPr>
          <a:xfrm>
            <a:off x="7347043" y="5394676"/>
            <a:ext cx="1689496" cy="1093411"/>
          </a:xfrm>
          <a:prstGeom prst="rect">
            <a:avLst/>
          </a:prstGeom>
        </p:spPr>
      </p:pic>
      <p:sp>
        <p:nvSpPr>
          <p:cNvPr id="16" name="Szövegdoboz 15"/>
          <p:cNvSpPr txBox="1"/>
          <p:nvPr/>
        </p:nvSpPr>
        <p:spPr>
          <a:xfrm>
            <a:off x="1203938" y="6460609"/>
            <a:ext cx="5167412" cy="369332"/>
          </a:xfrm>
          <a:prstGeom prst="rect">
            <a:avLst/>
          </a:prstGeom>
          <a:noFill/>
        </p:spPr>
        <p:txBody>
          <a:bodyPr wrap="square" rtlCol="0">
            <a:spAutoFit/>
          </a:bodyPr>
          <a:lstStyle/>
          <a:p>
            <a:r>
              <a:rPr lang="hu-HU" b="1" dirty="0" smtClean="0">
                <a:solidFill>
                  <a:srgbClr val="003366"/>
                </a:solidFill>
                <a:latin typeface="Calibri" panose="020F0502020204030204" pitchFamily="34" charset="0"/>
                <a:cs typeface="Times New Roman" panose="02020603050405020304" pitchFamily="18" charset="0"/>
              </a:rPr>
              <a:t>Jelenleg még </a:t>
            </a:r>
            <a:r>
              <a:rPr lang="hu-HU" b="1" dirty="0">
                <a:solidFill>
                  <a:srgbClr val="003366"/>
                </a:solidFill>
                <a:latin typeface="Calibri" panose="020F0502020204030204" pitchFamily="34" charset="0"/>
                <a:cs typeface="Times New Roman" panose="02020603050405020304" pitchFamily="18" charset="0"/>
              </a:rPr>
              <a:t>GEO, de később </a:t>
            </a:r>
            <a:r>
              <a:rPr lang="hu-HU" b="1" dirty="0" smtClean="0">
                <a:solidFill>
                  <a:srgbClr val="003366"/>
                </a:solidFill>
                <a:latin typeface="Calibri" panose="020F0502020204030204" pitchFamily="34" charset="0"/>
                <a:cs typeface="Times New Roman" panose="02020603050405020304" pitchFamily="18" charset="0"/>
              </a:rPr>
              <a:t>akár LEO </a:t>
            </a:r>
            <a:r>
              <a:rPr lang="hu-HU" b="1" dirty="0">
                <a:solidFill>
                  <a:srgbClr val="003366"/>
                </a:solidFill>
                <a:latin typeface="Calibri" panose="020F0502020204030204" pitchFamily="34" charset="0"/>
                <a:cs typeface="Times New Roman" panose="02020603050405020304" pitchFamily="18" charset="0"/>
              </a:rPr>
              <a:t>működéssel!</a:t>
            </a:r>
            <a:endParaRPr lang="hu-HU" b="1" dirty="0">
              <a:solidFill>
                <a:srgbClr val="003366"/>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3379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830"/>
            <a:ext cx="12192000" cy="6883831"/>
          </a:xfrm>
          <a:prstGeom prst="rect">
            <a:avLst/>
          </a:prstGeom>
        </p:spPr>
      </p:pic>
      <p:sp>
        <p:nvSpPr>
          <p:cNvPr id="12290" name="Rectangle 3"/>
          <p:cNvSpPr>
            <a:spLocks noGrp="1" noChangeArrowheads="1"/>
          </p:cNvSpPr>
          <p:nvPr>
            <p:ph type="subTitle" idx="1"/>
          </p:nvPr>
        </p:nvSpPr>
        <p:spPr>
          <a:xfrm>
            <a:off x="1991665" y="3058333"/>
            <a:ext cx="7704139" cy="3719592"/>
          </a:xfrm>
        </p:spPr>
        <p:txBody>
          <a:bodyPr/>
          <a:lstStyle/>
          <a:p>
            <a:pPr eaLnBrk="1" hangingPunct="1">
              <a:lnSpc>
                <a:spcPct val="90000"/>
              </a:lnSpc>
            </a:pPr>
            <a:r>
              <a:rPr lang="hu-HU" altLang="hu-HU" sz="5333" b="1" dirty="0">
                <a:solidFill>
                  <a:schemeClr val="bg1"/>
                </a:solidFill>
                <a:latin typeface="Calibri" panose="020F0502020204030204" pitchFamily="34" charset="0"/>
                <a:ea typeface="ＭＳ Ｐゴシック" panose="020B0600070205080204" pitchFamily="34" charset="-128"/>
              </a:rPr>
              <a:t>Köszönöm a figyelmet!</a:t>
            </a:r>
          </a:p>
          <a:p>
            <a:pPr eaLnBrk="1" hangingPunct="1">
              <a:lnSpc>
                <a:spcPct val="90000"/>
              </a:lnSpc>
            </a:pPr>
            <a:endParaRPr lang="hu-HU" altLang="hu-HU" sz="2133" b="1" dirty="0">
              <a:solidFill>
                <a:schemeClr val="bg1"/>
              </a:solidFill>
              <a:latin typeface="Calibri" panose="020F0502020204030204" pitchFamily="34" charset="0"/>
              <a:ea typeface="ＭＳ Ｐゴシック" panose="020B0600070205080204" pitchFamily="34" charset="-128"/>
            </a:endParaRPr>
          </a:p>
          <a:p>
            <a:pPr eaLnBrk="1" hangingPunct="1">
              <a:lnSpc>
                <a:spcPct val="90000"/>
              </a:lnSpc>
            </a:pPr>
            <a:endParaRPr lang="hu-HU" altLang="hu-HU" sz="2133" b="1" dirty="0">
              <a:solidFill>
                <a:schemeClr val="bg1"/>
              </a:solidFill>
              <a:latin typeface="Calibri" panose="020F0502020204030204" pitchFamily="34" charset="0"/>
              <a:ea typeface="ＭＳ Ｐゴシック" panose="020B0600070205080204" pitchFamily="34" charset="-128"/>
            </a:endParaRPr>
          </a:p>
          <a:p>
            <a:pPr eaLnBrk="1" hangingPunct="1">
              <a:lnSpc>
                <a:spcPct val="90000"/>
              </a:lnSpc>
            </a:pPr>
            <a:r>
              <a:rPr lang="hu-HU" altLang="hu-HU" sz="2800" b="1" dirty="0" err="1">
                <a:solidFill>
                  <a:schemeClr val="bg1"/>
                </a:solidFill>
                <a:latin typeface="Calibri" panose="020F0502020204030204" pitchFamily="34" charset="0"/>
                <a:ea typeface="ＭＳ Ｐゴシック" panose="020B0600070205080204" pitchFamily="34" charset="-128"/>
              </a:rPr>
              <a:t>Hungaro</a:t>
            </a:r>
            <a:r>
              <a:rPr lang="hu-HU" altLang="hu-HU" sz="2800" b="1" dirty="0">
                <a:solidFill>
                  <a:schemeClr val="bg1"/>
                </a:solidFill>
                <a:latin typeface="Calibri" panose="020F0502020204030204" pitchFamily="34" charset="0"/>
                <a:ea typeface="ＭＳ Ｐゴシック" panose="020B0600070205080204" pitchFamily="34" charset="-128"/>
              </a:rPr>
              <a:t> </a:t>
            </a:r>
            <a:r>
              <a:rPr lang="hu-HU" altLang="hu-HU" sz="2800" b="1" dirty="0" err="1">
                <a:solidFill>
                  <a:schemeClr val="bg1"/>
                </a:solidFill>
                <a:latin typeface="Calibri" panose="020F0502020204030204" pitchFamily="34" charset="0"/>
                <a:ea typeface="ＭＳ Ｐゴシック" panose="020B0600070205080204" pitchFamily="34" charset="-128"/>
              </a:rPr>
              <a:t>DigiTel</a:t>
            </a:r>
            <a:r>
              <a:rPr lang="hu-HU" altLang="hu-HU" sz="2800" b="1" dirty="0">
                <a:solidFill>
                  <a:schemeClr val="bg1"/>
                </a:solidFill>
                <a:latin typeface="Calibri" panose="020F0502020204030204" pitchFamily="34" charset="0"/>
                <a:ea typeface="ＭＳ Ｐゴシック" panose="020B0600070205080204" pitchFamily="34" charset="-128"/>
              </a:rPr>
              <a:t> Kft.</a:t>
            </a:r>
          </a:p>
          <a:p>
            <a:pPr eaLnBrk="1" hangingPunct="1">
              <a:lnSpc>
                <a:spcPct val="90000"/>
              </a:lnSpc>
            </a:pPr>
            <a:r>
              <a:rPr lang="hu-HU" altLang="hu-HU" sz="2000" dirty="0">
                <a:solidFill>
                  <a:schemeClr val="bg1"/>
                </a:solidFill>
                <a:latin typeface="Calibri" panose="020F0502020204030204" pitchFamily="34" charset="0"/>
                <a:ea typeface="ＭＳ Ｐゴシック" panose="020B0600070205080204" pitchFamily="34" charset="-128"/>
              </a:rPr>
              <a:t>2310 Szigetszentmiklós-Lakihegy, Komp u.2.</a:t>
            </a:r>
          </a:p>
          <a:p>
            <a:pPr eaLnBrk="1" hangingPunct="1">
              <a:lnSpc>
                <a:spcPct val="90000"/>
              </a:lnSpc>
            </a:pPr>
            <a:r>
              <a:rPr lang="hu-HU" altLang="hu-HU" sz="2000" dirty="0">
                <a:solidFill>
                  <a:schemeClr val="bg1"/>
                </a:solidFill>
                <a:latin typeface="Calibri" panose="020F0502020204030204" pitchFamily="34" charset="0"/>
                <a:ea typeface="ＭＳ Ｐゴシック" panose="020B0600070205080204" pitchFamily="34" charset="-128"/>
              </a:rPr>
              <a:t>Tel: +36  1 4888 500</a:t>
            </a:r>
          </a:p>
          <a:p>
            <a:pPr eaLnBrk="1" hangingPunct="1">
              <a:lnSpc>
                <a:spcPct val="90000"/>
              </a:lnSpc>
            </a:pPr>
            <a:r>
              <a:rPr lang="hu-HU" altLang="hu-HU" sz="2000" dirty="0">
                <a:solidFill>
                  <a:schemeClr val="bg1"/>
                </a:solidFill>
                <a:latin typeface="Calibri" panose="020F0502020204030204" pitchFamily="34" charset="0"/>
                <a:ea typeface="ＭＳ Ｐゴシック" panose="020B0600070205080204" pitchFamily="34" charset="-128"/>
              </a:rPr>
              <a:t>Fax: +36 1 4888 501</a:t>
            </a:r>
          </a:p>
          <a:p>
            <a:pPr eaLnBrk="1" hangingPunct="1">
              <a:lnSpc>
                <a:spcPct val="90000"/>
              </a:lnSpc>
            </a:pPr>
            <a:r>
              <a:rPr lang="hu-HU" altLang="hu-HU" sz="2000" dirty="0">
                <a:solidFill>
                  <a:schemeClr val="bg1"/>
                </a:solidFill>
                <a:latin typeface="Calibri" panose="020F0502020204030204" pitchFamily="34" charset="0"/>
                <a:ea typeface="ＭＳ Ｐゴシック" panose="020B0600070205080204" pitchFamily="34" charset="-128"/>
                <a:hlinkClick r:id="rId4"/>
              </a:rPr>
              <a:t>www.hdt.hu</a:t>
            </a:r>
            <a:endParaRPr lang="hu-HU" altLang="hu-HU" sz="2000" dirty="0">
              <a:solidFill>
                <a:schemeClr val="bg1"/>
              </a:solidFill>
              <a:latin typeface="Calibri" panose="020F0502020204030204" pitchFamily="34" charset="0"/>
              <a:ea typeface="ＭＳ Ｐゴシック" panose="020B0600070205080204" pitchFamily="34" charset="-128"/>
            </a:endParaRPr>
          </a:p>
          <a:p>
            <a:pPr eaLnBrk="1" hangingPunct="1">
              <a:lnSpc>
                <a:spcPct val="90000"/>
              </a:lnSpc>
            </a:pPr>
            <a:r>
              <a:rPr lang="hu-HU" altLang="hu-HU" sz="2000" dirty="0">
                <a:solidFill>
                  <a:schemeClr val="bg1"/>
                </a:solidFill>
                <a:latin typeface="Calibri" panose="020F0502020204030204" pitchFamily="34" charset="0"/>
                <a:ea typeface="ＭＳ Ｐゴシック" panose="020B0600070205080204" pitchFamily="34" charset="-128"/>
                <a:hlinkClick r:id="rId5"/>
              </a:rPr>
              <a:t>info@hdt.hu</a:t>
            </a:r>
            <a:endParaRPr lang="hu-HU" altLang="hu-HU" sz="2000" dirty="0">
              <a:solidFill>
                <a:schemeClr val="bg1"/>
              </a:solidFill>
              <a:latin typeface="Calibri" panose="020F0502020204030204" pitchFamily="34" charset="0"/>
              <a:ea typeface="ＭＳ Ｐゴシック" panose="020B0600070205080204" pitchFamily="34" charset="-128"/>
            </a:endParaRPr>
          </a:p>
        </p:txBody>
      </p:sp>
      <p:pic>
        <p:nvPicPr>
          <p:cNvPr id="4" name="Kép 3" descr="Kapcsolódó kép"/>
          <p:cNvPicPr/>
          <p:nvPr/>
        </p:nvPicPr>
        <p:blipFill>
          <a:blip r:embed="rId6">
            <a:extLst>
              <a:ext uri="{28A0092B-C50C-407E-A947-70E740481C1C}">
                <a14:useLocalDpi xmlns:a14="http://schemas.microsoft.com/office/drawing/2010/main" val="0"/>
              </a:ext>
            </a:extLst>
          </a:blip>
          <a:srcRect/>
          <a:stretch>
            <a:fillRect/>
          </a:stretch>
        </p:blipFill>
        <p:spPr bwMode="auto">
          <a:xfrm>
            <a:off x="10156825" y="-25830"/>
            <a:ext cx="2035175" cy="2494915"/>
          </a:xfrm>
          <a:prstGeom prst="rect">
            <a:avLst/>
          </a:prstGeom>
          <a:noFill/>
          <a:ln>
            <a:noFill/>
          </a:ln>
        </p:spPr>
      </p:pic>
      <p:pic>
        <p:nvPicPr>
          <p:cNvPr id="5" name="Kép 4"/>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56824" y="2469085"/>
            <a:ext cx="2035175" cy="1277005"/>
          </a:xfrm>
          <a:prstGeom prst="rect">
            <a:avLst/>
          </a:prstGeom>
          <a:noFill/>
          <a:ln>
            <a:noFill/>
          </a:ln>
        </p:spPr>
      </p:pic>
      <p:pic>
        <p:nvPicPr>
          <p:cNvPr id="6" name="Kép 5"/>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56823" y="3752227"/>
            <a:ext cx="2035176" cy="1871826"/>
          </a:xfrm>
          <a:prstGeom prst="rect">
            <a:avLst/>
          </a:prstGeom>
          <a:noFill/>
          <a:ln>
            <a:noFill/>
          </a:ln>
        </p:spPr>
      </p:pic>
      <p:pic>
        <p:nvPicPr>
          <p:cNvPr id="7" name="Kép 6"/>
          <p:cNvPicPr>
            <a:picLocks noChangeAspect="1"/>
          </p:cNvPicPr>
          <p:nvPr/>
        </p:nvPicPr>
        <p:blipFill>
          <a:blip r:embed="rId9"/>
          <a:stretch>
            <a:fillRect/>
          </a:stretch>
        </p:blipFill>
        <p:spPr>
          <a:xfrm>
            <a:off x="10156823" y="5598950"/>
            <a:ext cx="2035176" cy="1259050"/>
          </a:xfrm>
          <a:prstGeom prst="rect">
            <a:avLst/>
          </a:prstGeom>
        </p:spPr>
      </p:pic>
    </p:spTree>
    <p:extLst>
      <p:ext uri="{BB962C8B-B14F-4D97-AF65-F5344CB8AC3E}">
        <p14:creationId xmlns:p14="http://schemas.microsoft.com/office/powerpoint/2010/main" val="64694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8314" y="468315"/>
            <a:ext cx="6551612" cy="346075"/>
          </a:xfrm>
        </p:spPr>
        <p:txBody>
          <a:bodyPr/>
          <a:lstStyle/>
          <a:p>
            <a:pPr algn="just"/>
            <a:r>
              <a:rPr lang="hu-HU" sz="2400" b="1" dirty="0">
                <a:solidFill>
                  <a:schemeClr val="bg1"/>
                </a:solidFill>
                <a:latin typeface="Calibri" pitchFamily="34" charset="0"/>
              </a:rPr>
              <a:t>Mi mindenre lehet jó a műhold…</a:t>
            </a:r>
          </a:p>
        </p:txBody>
      </p:sp>
      <p:sp>
        <p:nvSpPr>
          <p:cNvPr id="3075" name="Text Box 4"/>
          <p:cNvSpPr txBox="1">
            <a:spLocks noChangeArrowheads="1"/>
          </p:cNvSpPr>
          <p:nvPr/>
        </p:nvSpPr>
        <p:spPr bwMode="auto">
          <a:xfrm>
            <a:off x="11110916" y="6308726"/>
            <a:ext cx="719137" cy="338554"/>
          </a:xfrm>
          <a:prstGeom prst="rect">
            <a:avLst/>
          </a:prstGeom>
          <a:noFill/>
          <a:ln w="9525">
            <a:noFill/>
            <a:miter lim="800000"/>
            <a:headEnd/>
            <a:tailEnd/>
          </a:ln>
        </p:spPr>
        <p:txBody>
          <a:bodyPr>
            <a:spAutoFit/>
          </a:bodyPr>
          <a:lstStyle/>
          <a:p>
            <a:pPr algn="ctr" fontAlgn="base">
              <a:spcBef>
                <a:spcPct val="0"/>
              </a:spcBef>
              <a:spcAft>
                <a:spcPct val="0"/>
              </a:spcAft>
              <a:defRPr/>
            </a:pPr>
            <a:fld id="{E4A1E1FC-C53B-4DE4-B490-5447747ED0D5}" type="slidenum">
              <a:rPr lang="hu-HU" sz="1600" b="1">
                <a:solidFill>
                  <a:srgbClr val="00A5DA"/>
                </a:solidFill>
                <a:latin typeface="Arial" charset="0"/>
                <a:cs typeface="Arial" charset="0"/>
              </a:rPr>
              <a:pPr algn="ctr" fontAlgn="base">
                <a:spcBef>
                  <a:spcPct val="0"/>
                </a:spcBef>
                <a:spcAft>
                  <a:spcPct val="0"/>
                </a:spcAft>
                <a:defRPr/>
              </a:pPr>
              <a:t>2</a:t>
            </a:fld>
            <a:endParaRPr lang="hu-HU" sz="1600" b="1" dirty="0">
              <a:solidFill>
                <a:srgbClr val="00A5DA"/>
              </a:solidFill>
              <a:latin typeface="Arial" charset="0"/>
              <a:cs typeface="Arial" charset="0"/>
            </a:endParaRPr>
          </a:p>
        </p:txBody>
      </p:sp>
      <p:pic>
        <p:nvPicPr>
          <p:cNvPr id="4" name="Kép 3"/>
          <p:cNvPicPr>
            <a:picLocks noChangeAspect="1"/>
          </p:cNvPicPr>
          <p:nvPr/>
        </p:nvPicPr>
        <p:blipFill>
          <a:blip r:embed="rId3"/>
          <a:stretch>
            <a:fillRect/>
          </a:stretch>
        </p:blipFill>
        <p:spPr>
          <a:xfrm>
            <a:off x="1219201" y="1054102"/>
            <a:ext cx="10169367" cy="5162909"/>
          </a:xfrm>
          <a:prstGeom prst="rect">
            <a:avLst/>
          </a:prstGeom>
        </p:spPr>
      </p:pic>
    </p:spTree>
    <p:extLst>
      <p:ext uri="{BB962C8B-B14F-4D97-AF65-F5344CB8AC3E}">
        <p14:creationId xmlns:p14="http://schemas.microsoft.com/office/powerpoint/2010/main" val="33593442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p:cNvSpPr txBox="1">
            <a:spLocks noChangeArrowheads="1"/>
          </p:cNvSpPr>
          <p:nvPr/>
        </p:nvSpPr>
        <p:spPr bwMode="auto">
          <a:xfrm>
            <a:off x="11110916" y="6308726"/>
            <a:ext cx="719137" cy="338554"/>
          </a:xfrm>
          <a:prstGeom prst="rect">
            <a:avLst/>
          </a:prstGeom>
          <a:noFill/>
          <a:ln w="9525">
            <a:noFill/>
            <a:miter lim="800000"/>
            <a:headEnd/>
            <a:tailEnd/>
          </a:ln>
        </p:spPr>
        <p:txBody>
          <a:bodyPr>
            <a:spAutoFit/>
          </a:bodyPr>
          <a:lstStyle/>
          <a:p>
            <a:pPr algn="ctr" fontAlgn="base">
              <a:spcBef>
                <a:spcPct val="0"/>
              </a:spcBef>
              <a:spcAft>
                <a:spcPct val="0"/>
              </a:spcAft>
              <a:defRPr/>
            </a:pPr>
            <a:fld id="{E4A1E1FC-C53B-4DE4-B490-5447747ED0D5}" type="slidenum">
              <a:rPr lang="hu-HU" sz="1600" b="1">
                <a:solidFill>
                  <a:srgbClr val="00A5DA"/>
                </a:solidFill>
                <a:latin typeface="Arial" charset="0"/>
                <a:cs typeface="Arial" charset="0"/>
              </a:rPr>
              <a:pPr algn="ctr" fontAlgn="base">
                <a:spcBef>
                  <a:spcPct val="0"/>
                </a:spcBef>
                <a:spcAft>
                  <a:spcPct val="0"/>
                </a:spcAft>
                <a:defRPr/>
              </a:pPr>
              <a:t>3</a:t>
            </a:fld>
            <a:endParaRPr lang="hu-HU" sz="1600" b="1" dirty="0">
              <a:solidFill>
                <a:srgbClr val="00A5DA"/>
              </a:solidFill>
              <a:latin typeface="Arial" charset="0"/>
              <a:cs typeface="Arial" charset="0"/>
            </a:endParaRPr>
          </a:p>
        </p:txBody>
      </p:sp>
      <p:sp>
        <p:nvSpPr>
          <p:cNvPr id="6" name="Tartalom helye 2"/>
          <p:cNvSpPr txBox="1">
            <a:spLocks/>
          </p:cNvSpPr>
          <p:nvPr/>
        </p:nvSpPr>
        <p:spPr>
          <a:xfrm>
            <a:off x="468314" y="856413"/>
            <a:ext cx="10555287" cy="5132495"/>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228594" lvl="1" indent="-228594" defTabSz="1219170" eaLnBrk="1" hangingPunct="1">
              <a:lnSpc>
                <a:spcPct val="150000"/>
              </a:lnSpc>
              <a:spcBef>
                <a:spcPts val="0"/>
              </a:spcBef>
              <a:buFont typeface="Wingdings" panose="05000000000000000000" pitchFamily="2" charset="2"/>
              <a:buChar char="Ø"/>
            </a:pPr>
            <a:r>
              <a:rPr lang="hu-HU" sz="1600" kern="0" dirty="0">
                <a:solidFill>
                  <a:srgbClr val="003366"/>
                </a:solidFill>
                <a:latin typeface="Calibri" pitchFamily="34" charset="0"/>
                <a:cs typeface="Arial" charset="0"/>
              </a:rPr>
              <a:t>Újra felhasználható hordozó rakéták (</a:t>
            </a:r>
            <a:r>
              <a:rPr lang="hu-HU" sz="1600" kern="0" dirty="0" err="1">
                <a:solidFill>
                  <a:srgbClr val="003366"/>
                </a:solidFill>
                <a:latin typeface="Calibri" pitchFamily="34" charset="0"/>
                <a:cs typeface="Arial" charset="0"/>
              </a:rPr>
              <a:t>SpaceX</a:t>
            </a:r>
            <a:r>
              <a:rPr lang="hu-HU" sz="1600" kern="0" dirty="0">
                <a:solidFill>
                  <a:srgbClr val="003366"/>
                </a:solidFill>
                <a:latin typeface="Calibri" pitchFamily="34" charset="0"/>
                <a:cs typeface="Arial" charset="0"/>
              </a:rPr>
              <a:t>  - Falcon 9)</a:t>
            </a:r>
          </a:p>
          <a:p>
            <a:pPr marL="0" lvl="1" indent="0" defTabSz="1219170" eaLnBrk="1" hangingPunct="1">
              <a:lnSpc>
                <a:spcPct val="150000"/>
              </a:lnSpc>
              <a:spcBef>
                <a:spcPts val="0"/>
              </a:spcBef>
              <a:buNone/>
            </a:pPr>
            <a:endParaRPr lang="hu-HU" sz="600" kern="0" dirty="0">
              <a:solidFill>
                <a:srgbClr val="003366"/>
              </a:solidFill>
              <a:latin typeface="Calibri" pitchFamily="34" charset="0"/>
              <a:cs typeface="Arial" charset="0"/>
            </a:endParaRPr>
          </a:p>
          <a:p>
            <a:pPr marL="228594" lvl="1" indent="-228594" defTabSz="1219170" eaLnBrk="1" hangingPunct="1">
              <a:lnSpc>
                <a:spcPct val="150000"/>
              </a:lnSpc>
              <a:spcBef>
                <a:spcPts val="0"/>
              </a:spcBef>
              <a:buFont typeface="Wingdings" panose="05000000000000000000" pitchFamily="2" charset="2"/>
              <a:buChar char="Ø"/>
            </a:pPr>
            <a:r>
              <a:rPr lang="hu-HU" sz="1600" kern="0" dirty="0">
                <a:solidFill>
                  <a:srgbClr val="003366"/>
                </a:solidFill>
                <a:latin typeface="Calibri" pitchFamily="34" charset="0"/>
                <a:cs typeface="Arial" charset="0"/>
              </a:rPr>
              <a:t>GEO műhold „</a:t>
            </a:r>
            <a:r>
              <a:rPr lang="hu-HU" sz="1600" kern="0" dirty="0" err="1">
                <a:solidFill>
                  <a:srgbClr val="003366"/>
                </a:solidFill>
                <a:latin typeface="Calibri" pitchFamily="34" charset="0"/>
                <a:cs typeface="Arial" charset="0"/>
              </a:rPr>
              <a:t>újratankolása</a:t>
            </a:r>
            <a:r>
              <a:rPr lang="hu-HU" sz="1600" kern="0" dirty="0">
                <a:solidFill>
                  <a:srgbClr val="003366"/>
                </a:solidFill>
                <a:latin typeface="Calibri" pitchFamily="34" charset="0"/>
                <a:cs typeface="Arial" charset="0"/>
              </a:rPr>
              <a:t>” (SES - </a:t>
            </a:r>
            <a:r>
              <a:rPr lang="hu-HU" sz="1600" kern="0" dirty="0" err="1">
                <a:solidFill>
                  <a:srgbClr val="003366"/>
                </a:solidFill>
                <a:latin typeface="Calibri" pitchFamily="34" charset="0"/>
                <a:cs typeface="Arial" charset="0"/>
              </a:rPr>
              <a:t>Astra</a:t>
            </a:r>
            <a:r>
              <a:rPr lang="hu-HU" sz="1600" kern="0" dirty="0">
                <a:solidFill>
                  <a:srgbClr val="003366"/>
                </a:solidFill>
                <a:latin typeface="Calibri" pitchFamily="34" charset="0"/>
                <a:cs typeface="Arial" charset="0"/>
              </a:rPr>
              <a:t> 3B</a:t>
            </a:r>
            <a:r>
              <a:rPr lang="hu-HU" sz="1600" kern="0" dirty="0" smtClean="0">
                <a:solidFill>
                  <a:srgbClr val="003366"/>
                </a:solidFill>
                <a:latin typeface="Calibri" pitchFamily="34" charset="0"/>
                <a:cs typeface="Arial" charset="0"/>
              </a:rPr>
              <a:t>)</a:t>
            </a:r>
          </a:p>
          <a:p>
            <a:pPr marL="228594" lvl="1" indent="-228594" defTabSz="1219170" eaLnBrk="1" hangingPunct="1">
              <a:lnSpc>
                <a:spcPct val="150000"/>
              </a:lnSpc>
              <a:spcBef>
                <a:spcPts val="0"/>
              </a:spcBef>
              <a:buFont typeface="Wingdings" panose="05000000000000000000" pitchFamily="2" charset="2"/>
              <a:buChar char="Ø"/>
            </a:pPr>
            <a:endParaRPr lang="hu-HU" sz="600" kern="0" dirty="0" smtClean="0">
              <a:solidFill>
                <a:srgbClr val="003366"/>
              </a:solidFill>
              <a:latin typeface="Calibri" pitchFamily="34" charset="0"/>
              <a:cs typeface="Arial" charset="0"/>
            </a:endParaRPr>
          </a:p>
          <a:p>
            <a:pPr marL="228594" lvl="1" indent="-228594" defTabSz="1219170" eaLnBrk="1" hangingPunct="1">
              <a:lnSpc>
                <a:spcPct val="150000"/>
              </a:lnSpc>
              <a:spcBef>
                <a:spcPts val="0"/>
              </a:spcBef>
              <a:buFont typeface="Wingdings" panose="05000000000000000000" pitchFamily="2" charset="2"/>
              <a:buChar char="Ø"/>
            </a:pPr>
            <a:r>
              <a:rPr lang="hu-HU" sz="1600" kern="0" dirty="0" smtClean="0">
                <a:solidFill>
                  <a:srgbClr val="003366"/>
                </a:solidFill>
                <a:latin typeface="Calibri" pitchFamily="34" charset="0"/>
                <a:cs typeface="Arial" charset="0"/>
              </a:rPr>
              <a:t>GEO HTS műholdon </a:t>
            </a:r>
            <a:r>
              <a:rPr lang="hu-HU" sz="1600" b="1" kern="0" dirty="0">
                <a:solidFill>
                  <a:srgbClr val="FF0000"/>
                </a:solidFill>
                <a:latin typeface="Calibri" pitchFamily="34" charset="0"/>
                <a:cs typeface="Arial" charset="0"/>
              </a:rPr>
              <a:t>2,4 </a:t>
            </a:r>
            <a:r>
              <a:rPr lang="hu-HU" sz="1600" b="1" kern="0" dirty="0" err="1">
                <a:solidFill>
                  <a:srgbClr val="FF0000"/>
                </a:solidFill>
                <a:latin typeface="Calibri" pitchFamily="34" charset="0"/>
                <a:cs typeface="Arial" charset="0"/>
              </a:rPr>
              <a:t>Gbps-os</a:t>
            </a:r>
            <a:r>
              <a:rPr lang="hu-HU" sz="1600" b="1" kern="0" dirty="0">
                <a:solidFill>
                  <a:srgbClr val="FF0000"/>
                </a:solidFill>
                <a:latin typeface="Calibri" pitchFamily="34" charset="0"/>
                <a:cs typeface="Arial" charset="0"/>
              </a:rPr>
              <a:t> letöltési sebesség </a:t>
            </a:r>
            <a:r>
              <a:rPr lang="hu-HU" sz="1600" kern="0" dirty="0">
                <a:solidFill>
                  <a:srgbClr val="003366"/>
                </a:solidFill>
                <a:latin typeface="Calibri" pitchFamily="34" charset="0"/>
                <a:cs typeface="Arial" charset="0"/>
              </a:rPr>
              <a:t>3 terminál </a:t>
            </a:r>
            <a:r>
              <a:rPr lang="hu-HU" sz="1600" kern="0" dirty="0" smtClean="0">
                <a:solidFill>
                  <a:srgbClr val="003366"/>
                </a:solidFill>
                <a:latin typeface="Calibri" pitchFamily="34" charset="0"/>
                <a:cs typeface="Arial" charset="0"/>
              </a:rPr>
              <a:t>összefűzésével</a:t>
            </a:r>
          </a:p>
          <a:p>
            <a:pPr marL="0" lvl="1" indent="0" defTabSz="1219170" eaLnBrk="1" hangingPunct="1">
              <a:lnSpc>
                <a:spcPct val="150000"/>
              </a:lnSpc>
              <a:spcBef>
                <a:spcPts val="0"/>
              </a:spcBef>
              <a:buNone/>
            </a:pPr>
            <a:endParaRPr lang="hu-HU" sz="600" kern="0" dirty="0">
              <a:solidFill>
                <a:srgbClr val="003366"/>
              </a:solidFill>
              <a:latin typeface="Calibri" pitchFamily="34" charset="0"/>
              <a:cs typeface="Arial" charset="0"/>
            </a:endParaRPr>
          </a:p>
          <a:p>
            <a:pPr marL="228594" lvl="1" indent="-228594" defTabSz="1219170" eaLnBrk="1" hangingPunct="1">
              <a:lnSpc>
                <a:spcPct val="150000"/>
              </a:lnSpc>
              <a:spcBef>
                <a:spcPts val="0"/>
              </a:spcBef>
              <a:buFont typeface="Wingdings" panose="05000000000000000000" pitchFamily="2" charset="2"/>
              <a:buChar char="Ø"/>
            </a:pPr>
            <a:r>
              <a:rPr lang="hu-HU" sz="1600" kern="0" dirty="0">
                <a:solidFill>
                  <a:srgbClr val="003366"/>
                </a:solidFill>
                <a:latin typeface="Calibri" pitchFamily="34" charset="0"/>
                <a:cs typeface="Arial" charset="0"/>
              </a:rPr>
              <a:t>GEO/MEO műhold helyett  </a:t>
            </a:r>
            <a:endParaRPr lang="hu-HU" sz="1600" kern="0" dirty="0" smtClean="0">
              <a:solidFill>
                <a:srgbClr val="003366"/>
              </a:solidFill>
              <a:latin typeface="Calibri" pitchFamily="34" charset="0"/>
              <a:cs typeface="Arial" charset="0"/>
            </a:endParaRPr>
          </a:p>
          <a:p>
            <a:pPr marL="628644" lvl="2" indent="-228594" defTabSz="1219170" eaLnBrk="1" hangingPunct="1">
              <a:lnSpc>
                <a:spcPct val="150000"/>
              </a:lnSpc>
              <a:spcBef>
                <a:spcPts val="0"/>
              </a:spcBef>
              <a:buFont typeface="Wingdings" panose="05000000000000000000" pitchFamily="2" charset="2"/>
              <a:buChar char="Ø"/>
            </a:pPr>
            <a:r>
              <a:rPr lang="hu-HU" sz="1400" b="1" kern="0" dirty="0" smtClean="0">
                <a:solidFill>
                  <a:srgbClr val="FF0000"/>
                </a:solidFill>
                <a:latin typeface="Calibri" pitchFamily="34" charset="0"/>
                <a:cs typeface="Arial" charset="0"/>
              </a:rPr>
              <a:t>LEO </a:t>
            </a:r>
            <a:r>
              <a:rPr lang="hu-HU" sz="1400" b="1" kern="0" dirty="0">
                <a:solidFill>
                  <a:srgbClr val="FF0000"/>
                </a:solidFill>
                <a:latin typeface="Calibri" pitchFamily="34" charset="0"/>
                <a:cs typeface="Arial" charset="0"/>
              </a:rPr>
              <a:t>műhold konstellációk </a:t>
            </a:r>
            <a:r>
              <a:rPr lang="hu-HU" sz="1400" kern="0" dirty="0">
                <a:solidFill>
                  <a:srgbClr val="003366"/>
                </a:solidFill>
                <a:latin typeface="Calibri" pitchFamily="34" charset="0"/>
                <a:cs typeface="Arial" charset="0"/>
              </a:rPr>
              <a:t>(</a:t>
            </a:r>
            <a:r>
              <a:rPr lang="hu-HU" sz="1400" kern="0" dirty="0" err="1">
                <a:solidFill>
                  <a:srgbClr val="003366"/>
                </a:solidFill>
                <a:latin typeface="Calibri" pitchFamily="34" charset="0"/>
                <a:cs typeface="Arial" charset="0"/>
              </a:rPr>
              <a:t>OneWeb</a:t>
            </a:r>
            <a:r>
              <a:rPr lang="hu-HU" sz="1400" kern="0" dirty="0">
                <a:solidFill>
                  <a:srgbClr val="003366"/>
                </a:solidFill>
                <a:latin typeface="Calibri" pitchFamily="34" charset="0"/>
                <a:cs typeface="Arial" charset="0"/>
              </a:rPr>
              <a:t>, </a:t>
            </a:r>
            <a:r>
              <a:rPr lang="hu-HU" sz="1400" kern="0" dirty="0" err="1">
                <a:solidFill>
                  <a:srgbClr val="003366"/>
                </a:solidFill>
                <a:latin typeface="Calibri" pitchFamily="34" charset="0"/>
                <a:cs typeface="Arial" charset="0"/>
              </a:rPr>
              <a:t>LeoSat</a:t>
            </a:r>
            <a:r>
              <a:rPr lang="hu-HU" sz="1400" kern="0" dirty="0">
                <a:solidFill>
                  <a:srgbClr val="003366"/>
                </a:solidFill>
                <a:latin typeface="Calibri" pitchFamily="34" charset="0"/>
                <a:cs typeface="Arial" charset="0"/>
              </a:rPr>
              <a:t>, Starlink, </a:t>
            </a:r>
            <a:r>
              <a:rPr lang="hu-HU" sz="1400" kern="0" dirty="0" err="1">
                <a:solidFill>
                  <a:srgbClr val="003366"/>
                </a:solidFill>
                <a:latin typeface="Calibri" pitchFamily="34" charset="0"/>
                <a:cs typeface="Arial" charset="0"/>
              </a:rPr>
              <a:t>Telesat</a:t>
            </a:r>
            <a:r>
              <a:rPr lang="hu-HU" sz="1400" kern="0" dirty="0">
                <a:solidFill>
                  <a:srgbClr val="003366"/>
                </a:solidFill>
                <a:latin typeface="Calibri" pitchFamily="34" charset="0"/>
                <a:cs typeface="Arial" charset="0"/>
              </a:rPr>
              <a:t> LEO, stb.)</a:t>
            </a:r>
          </a:p>
          <a:p>
            <a:pPr marL="628644" lvl="2" indent="-228594" defTabSz="1219170" eaLnBrk="1" hangingPunct="1">
              <a:lnSpc>
                <a:spcPct val="150000"/>
              </a:lnSpc>
              <a:spcBef>
                <a:spcPts val="0"/>
              </a:spcBef>
              <a:buFont typeface="Wingdings" panose="05000000000000000000" pitchFamily="2" charset="2"/>
              <a:buChar char="Ø"/>
            </a:pPr>
            <a:r>
              <a:rPr lang="hu-HU" sz="1400" kern="0" dirty="0" smtClean="0">
                <a:solidFill>
                  <a:srgbClr val="003366"/>
                </a:solidFill>
                <a:latin typeface="Calibri" pitchFamily="34" charset="0"/>
                <a:cs typeface="Arial" charset="0"/>
              </a:rPr>
              <a:t>RTT</a:t>
            </a:r>
            <a:r>
              <a:rPr lang="hu-HU" sz="1400" kern="0" dirty="0">
                <a:solidFill>
                  <a:srgbClr val="003366"/>
                </a:solidFill>
                <a:latin typeface="Calibri" pitchFamily="34" charset="0"/>
                <a:cs typeface="Arial" charset="0"/>
              </a:rPr>
              <a:t>: 600-700 </a:t>
            </a:r>
            <a:r>
              <a:rPr lang="hu-HU" sz="1400" kern="0" dirty="0" err="1">
                <a:solidFill>
                  <a:srgbClr val="003366"/>
                </a:solidFill>
                <a:latin typeface="Calibri" pitchFamily="34" charset="0"/>
                <a:cs typeface="Arial" charset="0"/>
              </a:rPr>
              <a:t>ms</a:t>
            </a:r>
            <a:r>
              <a:rPr lang="hu-HU" sz="1400" kern="0" dirty="0">
                <a:solidFill>
                  <a:srgbClr val="003366"/>
                </a:solidFill>
                <a:latin typeface="Calibri" pitchFamily="34" charset="0"/>
                <a:cs typeface="Arial" charset="0"/>
              </a:rPr>
              <a:t> (GEO)  -&gt;  </a:t>
            </a:r>
            <a:r>
              <a:rPr lang="hu-HU" sz="1400" b="1" kern="0" dirty="0">
                <a:solidFill>
                  <a:srgbClr val="FF0000"/>
                </a:solidFill>
                <a:latin typeface="Calibri" pitchFamily="34" charset="0"/>
                <a:cs typeface="Arial" charset="0"/>
              </a:rPr>
              <a:t>n*10 </a:t>
            </a:r>
            <a:r>
              <a:rPr lang="hu-HU" sz="1400" b="1" kern="0" dirty="0" err="1">
                <a:solidFill>
                  <a:srgbClr val="FF0000"/>
                </a:solidFill>
                <a:latin typeface="Calibri" pitchFamily="34" charset="0"/>
                <a:cs typeface="Arial" charset="0"/>
              </a:rPr>
              <a:t>ms</a:t>
            </a:r>
            <a:r>
              <a:rPr lang="hu-HU" sz="1400" b="1" kern="0" dirty="0">
                <a:solidFill>
                  <a:srgbClr val="FF0000"/>
                </a:solidFill>
                <a:latin typeface="Calibri" pitchFamily="34" charset="0"/>
                <a:cs typeface="Arial" charset="0"/>
              </a:rPr>
              <a:t> (LEO)</a:t>
            </a:r>
          </a:p>
          <a:p>
            <a:pPr marL="228594" lvl="1" indent="-228594" defTabSz="1219170" eaLnBrk="1" hangingPunct="1">
              <a:lnSpc>
                <a:spcPct val="150000"/>
              </a:lnSpc>
              <a:spcBef>
                <a:spcPts val="0"/>
              </a:spcBef>
              <a:buFont typeface="Wingdings" panose="05000000000000000000" pitchFamily="2" charset="2"/>
              <a:buChar char="Ø"/>
            </a:pPr>
            <a:endParaRPr lang="hu-HU" sz="600" kern="0" dirty="0">
              <a:solidFill>
                <a:srgbClr val="003366"/>
              </a:solidFill>
              <a:latin typeface="Calibri" pitchFamily="34" charset="0"/>
              <a:cs typeface="Arial" charset="0"/>
            </a:endParaRPr>
          </a:p>
          <a:p>
            <a:pPr marL="228594" lvl="1" indent="-228594" defTabSz="1219170" eaLnBrk="1" hangingPunct="1">
              <a:lnSpc>
                <a:spcPct val="150000"/>
              </a:lnSpc>
              <a:spcBef>
                <a:spcPts val="0"/>
              </a:spcBef>
              <a:buFont typeface="Wingdings" panose="05000000000000000000" pitchFamily="2" charset="2"/>
              <a:buChar char="Ø"/>
            </a:pPr>
            <a:r>
              <a:rPr lang="hu-HU" sz="1600" kern="0" dirty="0">
                <a:solidFill>
                  <a:srgbClr val="003366"/>
                </a:solidFill>
                <a:latin typeface="Calibri" pitchFamily="34" charset="0"/>
                <a:cs typeface="Arial" charset="0"/>
              </a:rPr>
              <a:t>Menet közben is működő műhold követő </a:t>
            </a:r>
            <a:r>
              <a:rPr lang="hu-HU" sz="1600" b="1" kern="0" dirty="0">
                <a:solidFill>
                  <a:srgbClr val="FF0000"/>
                </a:solidFill>
                <a:latin typeface="Calibri" pitchFamily="34" charset="0"/>
                <a:cs typeface="Arial" charset="0"/>
              </a:rPr>
              <a:t>„lapos” antennák</a:t>
            </a:r>
          </a:p>
          <a:p>
            <a:pPr marL="0" lvl="1" indent="0" defTabSz="1219170" eaLnBrk="1" hangingPunct="1">
              <a:lnSpc>
                <a:spcPct val="150000"/>
              </a:lnSpc>
              <a:spcBef>
                <a:spcPts val="0"/>
              </a:spcBef>
              <a:buNone/>
            </a:pPr>
            <a:endParaRPr lang="hu-HU" sz="600" kern="0" dirty="0" smtClean="0">
              <a:solidFill>
                <a:srgbClr val="003366"/>
              </a:solidFill>
              <a:latin typeface="Calibri" pitchFamily="34" charset="0"/>
              <a:cs typeface="Arial" charset="0"/>
            </a:endParaRPr>
          </a:p>
          <a:p>
            <a:pPr marL="228594" lvl="1" indent="-228594" defTabSz="1219170" eaLnBrk="1" hangingPunct="1">
              <a:lnSpc>
                <a:spcPct val="150000"/>
              </a:lnSpc>
              <a:spcBef>
                <a:spcPts val="0"/>
              </a:spcBef>
              <a:buFont typeface="Wingdings" panose="05000000000000000000" pitchFamily="2" charset="2"/>
              <a:buChar char="Ø"/>
            </a:pPr>
            <a:r>
              <a:rPr lang="hu-HU" sz="1600" kern="0" dirty="0" smtClean="0">
                <a:solidFill>
                  <a:srgbClr val="003366"/>
                </a:solidFill>
                <a:latin typeface="Calibri" pitchFamily="34" charset="0"/>
                <a:cs typeface="Arial" charset="0"/>
              </a:rPr>
              <a:t>Felfújható fix telepítésű parabola antennák</a:t>
            </a:r>
          </a:p>
          <a:p>
            <a:pPr marL="0" lvl="1" indent="0" defTabSz="1219170" eaLnBrk="1" hangingPunct="1">
              <a:lnSpc>
                <a:spcPct val="150000"/>
              </a:lnSpc>
              <a:spcBef>
                <a:spcPts val="0"/>
              </a:spcBef>
              <a:buNone/>
            </a:pPr>
            <a:endParaRPr lang="hu-HU" sz="600" kern="0" dirty="0">
              <a:solidFill>
                <a:srgbClr val="003366"/>
              </a:solidFill>
              <a:latin typeface="Calibri" pitchFamily="34" charset="0"/>
              <a:cs typeface="Arial" charset="0"/>
            </a:endParaRPr>
          </a:p>
          <a:p>
            <a:pPr marL="228594" lvl="1" indent="-228594" defTabSz="1219170" eaLnBrk="1" hangingPunct="1">
              <a:lnSpc>
                <a:spcPct val="150000"/>
              </a:lnSpc>
              <a:spcBef>
                <a:spcPts val="0"/>
              </a:spcBef>
              <a:buFont typeface="Wingdings" panose="05000000000000000000" pitchFamily="2" charset="2"/>
              <a:buChar char="Ø"/>
            </a:pPr>
            <a:r>
              <a:rPr lang="hu-HU" sz="1600" b="1" kern="0" dirty="0">
                <a:solidFill>
                  <a:srgbClr val="FF0000"/>
                </a:solidFill>
                <a:latin typeface="Calibri" pitchFamily="34" charset="0"/>
                <a:cs typeface="Arial" charset="0"/>
              </a:rPr>
              <a:t>Laptop méretű</a:t>
            </a:r>
            <a:r>
              <a:rPr lang="hu-HU" sz="1600" kern="0" dirty="0">
                <a:solidFill>
                  <a:srgbClr val="003366"/>
                </a:solidFill>
                <a:latin typeface="Calibri" pitchFamily="34" charset="0"/>
                <a:cs typeface="Arial" charset="0"/>
              </a:rPr>
              <a:t> GEO pályás </a:t>
            </a:r>
            <a:r>
              <a:rPr lang="hu-HU" sz="1600" kern="0" dirty="0" err="1">
                <a:solidFill>
                  <a:srgbClr val="003366"/>
                </a:solidFill>
                <a:latin typeface="Calibri" pitchFamily="34" charset="0"/>
                <a:cs typeface="Arial" charset="0"/>
              </a:rPr>
              <a:t>Ku</a:t>
            </a:r>
            <a:r>
              <a:rPr lang="hu-HU" sz="1600" kern="0" dirty="0">
                <a:solidFill>
                  <a:srgbClr val="003366"/>
                </a:solidFill>
                <a:latin typeface="Calibri" pitchFamily="34" charset="0"/>
                <a:cs typeface="Arial" charset="0"/>
              </a:rPr>
              <a:t>-s műholdas terminálok (</a:t>
            </a:r>
            <a:r>
              <a:rPr lang="hu-HU" sz="1600" kern="0" dirty="0" smtClean="0">
                <a:solidFill>
                  <a:srgbClr val="003366"/>
                </a:solidFill>
                <a:latin typeface="Calibri" pitchFamily="34" charset="0"/>
                <a:cs typeface="Arial" charset="0"/>
              </a:rPr>
              <a:t>n*10 </a:t>
            </a:r>
            <a:r>
              <a:rPr lang="hu-HU" sz="1600" kern="0" dirty="0" err="1" smtClean="0">
                <a:solidFill>
                  <a:srgbClr val="003366"/>
                </a:solidFill>
                <a:latin typeface="Calibri" pitchFamily="34" charset="0"/>
                <a:cs typeface="Arial" charset="0"/>
              </a:rPr>
              <a:t>Mbps</a:t>
            </a:r>
            <a:r>
              <a:rPr lang="hu-HU" sz="1600" kern="0" dirty="0">
                <a:solidFill>
                  <a:srgbClr val="003366"/>
                </a:solidFill>
                <a:latin typeface="Calibri" pitchFamily="34" charset="0"/>
                <a:cs typeface="Arial" charset="0"/>
              </a:rPr>
              <a:t>)</a:t>
            </a:r>
          </a:p>
          <a:p>
            <a:pPr marL="228594" lvl="1" indent="-228594" defTabSz="1219170" eaLnBrk="1" hangingPunct="1">
              <a:lnSpc>
                <a:spcPct val="150000"/>
              </a:lnSpc>
              <a:spcBef>
                <a:spcPts val="0"/>
              </a:spcBef>
              <a:buFont typeface="Wingdings" panose="05000000000000000000" pitchFamily="2" charset="2"/>
              <a:buChar char="Ø"/>
            </a:pPr>
            <a:endParaRPr lang="hu-HU" sz="600" kern="0" dirty="0" smtClean="0">
              <a:solidFill>
                <a:srgbClr val="003366"/>
              </a:solidFill>
              <a:latin typeface="Calibri" pitchFamily="34" charset="0"/>
              <a:cs typeface="Arial" charset="0"/>
            </a:endParaRPr>
          </a:p>
          <a:p>
            <a:pPr marL="228594" lvl="1" indent="-228594" defTabSz="1219170" eaLnBrk="1" hangingPunct="1">
              <a:lnSpc>
                <a:spcPct val="150000"/>
              </a:lnSpc>
              <a:spcBef>
                <a:spcPts val="0"/>
              </a:spcBef>
              <a:buFont typeface="Wingdings" panose="05000000000000000000" pitchFamily="2" charset="2"/>
              <a:buChar char="Ø"/>
            </a:pPr>
            <a:r>
              <a:rPr lang="hu-HU" sz="1600" kern="0" dirty="0" smtClean="0">
                <a:solidFill>
                  <a:srgbClr val="003366"/>
                </a:solidFill>
                <a:latin typeface="Calibri" pitchFamily="34" charset="0"/>
                <a:cs typeface="Arial" charset="0"/>
              </a:rPr>
              <a:t>Meteorológiai </a:t>
            </a:r>
            <a:r>
              <a:rPr lang="hu-HU" sz="1600" kern="0" dirty="0" smtClean="0">
                <a:solidFill>
                  <a:srgbClr val="003366"/>
                </a:solidFill>
                <a:latin typeface="Calibri" pitchFamily="34" charset="0"/>
                <a:cs typeface="Arial" charset="0"/>
              </a:rPr>
              <a:t>ballon által hordozott műhold (4G/LTE és </a:t>
            </a:r>
            <a:r>
              <a:rPr lang="hu-HU" sz="1600" kern="0" dirty="0" err="1" smtClean="0">
                <a:solidFill>
                  <a:srgbClr val="003366"/>
                </a:solidFill>
                <a:latin typeface="Calibri" pitchFamily="34" charset="0"/>
                <a:cs typeface="Arial" charset="0"/>
              </a:rPr>
              <a:t>WiFi</a:t>
            </a:r>
            <a:r>
              <a:rPr lang="hu-HU" sz="1600" kern="0" dirty="0" smtClean="0">
                <a:solidFill>
                  <a:srgbClr val="003366"/>
                </a:solidFill>
                <a:latin typeface="Calibri" pitchFamily="34" charset="0"/>
                <a:cs typeface="Arial" charset="0"/>
              </a:rPr>
              <a:t> szolgáltatással)</a:t>
            </a:r>
          </a:p>
          <a:p>
            <a:pPr marL="0" lvl="1" indent="0" defTabSz="1219170" eaLnBrk="1" hangingPunct="1">
              <a:lnSpc>
                <a:spcPct val="150000"/>
              </a:lnSpc>
              <a:spcBef>
                <a:spcPts val="0"/>
              </a:spcBef>
              <a:buNone/>
            </a:pPr>
            <a:endParaRPr lang="hu-HU" sz="600" kern="0" dirty="0">
              <a:solidFill>
                <a:srgbClr val="003366"/>
              </a:solidFill>
              <a:latin typeface="Calibri" pitchFamily="34" charset="0"/>
              <a:cs typeface="Arial" charset="0"/>
            </a:endParaRPr>
          </a:p>
          <a:p>
            <a:pPr marL="228594" lvl="1" indent="-228594" defTabSz="1219170" eaLnBrk="1" hangingPunct="1">
              <a:lnSpc>
                <a:spcPct val="150000"/>
              </a:lnSpc>
              <a:spcBef>
                <a:spcPts val="0"/>
              </a:spcBef>
              <a:buFont typeface="Wingdings" panose="05000000000000000000" pitchFamily="2" charset="2"/>
              <a:buChar char="Ø"/>
            </a:pPr>
            <a:r>
              <a:rPr lang="hu-HU" sz="1600" kern="0" dirty="0">
                <a:solidFill>
                  <a:srgbClr val="003366"/>
                </a:solidFill>
                <a:latin typeface="Calibri" pitchFamily="34" charset="0"/>
                <a:cs typeface="Arial" charset="0"/>
              </a:rPr>
              <a:t>4G/LTE műholdas </a:t>
            </a:r>
            <a:r>
              <a:rPr lang="hu-HU" sz="1600" kern="0" dirty="0" err="1" smtClean="0">
                <a:solidFill>
                  <a:srgbClr val="003366"/>
                </a:solidFill>
                <a:latin typeface="Calibri" pitchFamily="34" charset="0"/>
                <a:cs typeface="Arial" charset="0"/>
              </a:rPr>
              <a:t>backhauling</a:t>
            </a:r>
            <a:r>
              <a:rPr lang="hu-HU" sz="1600" kern="0" dirty="0" smtClean="0">
                <a:solidFill>
                  <a:srgbClr val="003366"/>
                </a:solidFill>
                <a:latin typeface="Calibri" pitchFamily="34" charset="0"/>
                <a:cs typeface="Arial" charset="0"/>
              </a:rPr>
              <a:t>  </a:t>
            </a:r>
            <a:r>
              <a:rPr lang="hu-HU" sz="1600" kern="0" dirty="0">
                <a:solidFill>
                  <a:srgbClr val="003366"/>
                </a:solidFill>
                <a:latin typeface="Calibri" pitchFamily="34" charset="0"/>
                <a:cs typeface="Arial" charset="0"/>
              </a:rPr>
              <a:t>-&gt;  </a:t>
            </a:r>
            <a:r>
              <a:rPr lang="hu-HU" sz="1600" b="1" kern="0" dirty="0">
                <a:solidFill>
                  <a:srgbClr val="FF0000"/>
                </a:solidFill>
                <a:latin typeface="Calibri" pitchFamily="34" charset="0"/>
                <a:cs typeface="Arial" charset="0"/>
              </a:rPr>
              <a:t>5G szolgáltatás közvetlenül a </a:t>
            </a:r>
            <a:r>
              <a:rPr lang="hu-HU" sz="1600" b="1" kern="0" dirty="0" smtClean="0">
                <a:solidFill>
                  <a:srgbClr val="FF0000"/>
                </a:solidFill>
                <a:latin typeface="Calibri" pitchFamily="34" charset="0"/>
                <a:cs typeface="Arial" charset="0"/>
              </a:rPr>
              <a:t>műholdról</a:t>
            </a:r>
          </a:p>
          <a:p>
            <a:pPr marL="0" lvl="1" indent="0" defTabSz="1219170" eaLnBrk="1" hangingPunct="1">
              <a:lnSpc>
                <a:spcPct val="150000"/>
              </a:lnSpc>
              <a:spcBef>
                <a:spcPts val="0"/>
              </a:spcBef>
              <a:buNone/>
            </a:pPr>
            <a:endParaRPr lang="hu-HU" sz="1600" b="1" kern="0" dirty="0">
              <a:solidFill>
                <a:srgbClr val="FF0000"/>
              </a:solidFill>
              <a:latin typeface="Calibri" pitchFamily="34" charset="0"/>
              <a:cs typeface="Arial" charset="0"/>
            </a:endParaRPr>
          </a:p>
        </p:txBody>
      </p:sp>
      <p:sp>
        <p:nvSpPr>
          <p:cNvPr id="10" name="Rectangle 2"/>
          <p:cNvSpPr>
            <a:spLocks noGrp="1" noChangeArrowheads="1"/>
          </p:cNvSpPr>
          <p:nvPr>
            <p:ph type="title"/>
          </p:nvPr>
        </p:nvSpPr>
        <p:spPr>
          <a:xfrm>
            <a:off x="468314" y="468315"/>
            <a:ext cx="6551612" cy="346075"/>
          </a:xfrm>
        </p:spPr>
        <p:txBody>
          <a:bodyPr/>
          <a:lstStyle/>
          <a:p>
            <a:pPr algn="just"/>
            <a:r>
              <a:rPr lang="hu-HU" sz="2400" b="1" dirty="0">
                <a:solidFill>
                  <a:schemeClr val="bg1"/>
                </a:solidFill>
                <a:latin typeface="Calibri" pitchFamily="34" charset="0"/>
              </a:rPr>
              <a:t>Innováció</a:t>
            </a:r>
          </a:p>
        </p:txBody>
      </p:sp>
      <p:pic>
        <p:nvPicPr>
          <p:cNvPr id="8194" name="Picture 2" descr="Képtalálat a következőre: „onewe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83330" y="1778802"/>
            <a:ext cx="1078554" cy="102732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Kapcsolódó ké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0126" y="1801117"/>
            <a:ext cx="1747277" cy="983136"/>
          </a:xfrm>
          <a:prstGeom prst="rect">
            <a:avLst/>
          </a:prstGeom>
          <a:noFill/>
          <a:extLst>
            <a:ext uri="{909E8E84-426E-40DD-AFC4-6F175D3DCCD1}">
              <a14:hiddenFill xmlns:a14="http://schemas.microsoft.com/office/drawing/2010/main">
                <a:solidFill>
                  <a:srgbClr val="FFFFFF"/>
                </a:solidFill>
              </a14:hiddenFill>
            </a:ext>
          </a:extLst>
        </p:spPr>
      </p:pic>
      <p:pic>
        <p:nvPicPr>
          <p:cNvPr id="3" name="Kép 2"/>
          <p:cNvPicPr>
            <a:picLocks noChangeAspect="1"/>
          </p:cNvPicPr>
          <p:nvPr/>
        </p:nvPicPr>
        <p:blipFill>
          <a:blip r:embed="rId4"/>
          <a:stretch>
            <a:fillRect/>
          </a:stretch>
        </p:blipFill>
        <p:spPr>
          <a:xfrm>
            <a:off x="9111048" y="2783156"/>
            <a:ext cx="2459899" cy="1095802"/>
          </a:xfrm>
          <a:prstGeom prst="rect">
            <a:avLst/>
          </a:prstGeom>
        </p:spPr>
      </p:pic>
      <p:pic>
        <p:nvPicPr>
          <p:cNvPr id="8198" name="Picture 6" descr="Képtalálat a következőre: „embedded kymeta in toyot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1807" y="2787809"/>
            <a:ext cx="700077" cy="109420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i0.wp.com/www.kahawatungu.com/wp-content/uploads/2019/02/Google-Loon.jpeg?fit=758%2C569&amp;ssl=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1049" y="4794587"/>
            <a:ext cx="2750836" cy="2064941"/>
          </a:xfrm>
          <a:prstGeom prst="rect">
            <a:avLst/>
          </a:prstGeom>
          <a:noFill/>
          <a:extLst>
            <a:ext uri="{909E8E84-426E-40DD-AFC4-6F175D3DCCD1}">
              <a14:hiddenFill xmlns:a14="http://schemas.microsoft.com/office/drawing/2010/main">
                <a:solidFill>
                  <a:srgbClr val="FFFFFF"/>
                </a:solidFill>
              </a14:hiddenFill>
            </a:ext>
          </a:extLst>
        </p:spPr>
      </p:pic>
      <p:pic>
        <p:nvPicPr>
          <p:cNvPr id="12" name="Kép 11" descr="Képtalálat a következőre: „gat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67784" y="3879125"/>
            <a:ext cx="1894100" cy="915295"/>
          </a:xfrm>
          <a:prstGeom prst="rect">
            <a:avLst/>
          </a:prstGeom>
          <a:noFill/>
          <a:ln>
            <a:noFill/>
          </a:ln>
        </p:spPr>
      </p:pic>
      <p:pic>
        <p:nvPicPr>
          <p:cNvPr id="13" name="Kép 12"/>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11048" y="3969742"/>
            <a:ext cx="790832" cy="824845"/>
          </a:xfrm>
          <a:prstGeom prst="rect">
            <a:avLst/>
          </a:prstGeom>
          <a:noFill/>
          <a:ln>
            <a:noFill/>
          </a:ln>
        </p:spPr>
      </p:pic>
      <p:pic>
        <p:nvPicPr>
          <p:cNvPr id="2" name="Kép 1"/>
          <p:cNvPicPr>
            <a:picLocks noChangeAspect="1"/>
          </p:cNvPicPr>
          <p:nvPr/>
        </p:nvPicPr>
        <p:blipFill>
          <a:blip r:embed="rId9"/>
          <a:stretch>
            <a:fillRect/>
          </a:stretch>
        </p:blipFill>
        <p:spPr>
          <a:xfrm>
            <a:off x="9120126" y="2785"/>
            <a:ext cx="2741759" cy="1801301"/>
          </a:xfrm>
          <a:prstGeom prst="rect">
            <a:avLst/>
          </a:prstGeom>
        </p:spPr>
      </p:pic>
    </p:spTree>
    <p:extLst>
      <p:ext uri="{BB962C8B-B14F-4D97-AF65-F5344CB8AC3E}">
        <p14:creationId xmlns:p14="http://schemas.microsoft.com/office/powerpoint/2010/main" val="3799086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8314" y="468315"/>
            <a:ext cx="6551612" cy="346075"/>
          </a:xfrm>
        </p:spPr>
        <p:txBody>
          <a:bodyPr/>
          <a:lstStyle/>
          <a:p>
            <a:pPr algn="just"/>
            <a:r>
              <a:rPr lang="hu-HU" sz="2400" b="1" dirty="0" err="1">
                <a:solidFill>
                  <a:schemeClr val="bg1"/>
                </a:solidFill>
                <a:latin typeface="Calibri" pitchFamily="34" charset="0"/>
              </a:rPr>
              <a:t>Iridium</a:t>
            </a:r>
            <a:r>
              <a:rPr lang="hu-HU" sz="2400" b="1" dirty="0">
                <a:solidFill>
                  <a:schemeClr val="bg1"/>
                </a:solidFill>
                <a:latin typeface="Calibri" pitchFamily="34" charset="0"/>
              </a:rPr>
              <a:t> </a:t>
            </a:r>
            <a:r>
              <a:rPr lang="hu-HU" sz="2400" b="1" dirty="0" err="1">
                <a:solidFill>
                  <a:schemeClr val="bg1"/>
                </a:solidFill>
                <a:latin typeface="Calibri" pitchFamily="34" charset="0"/>
              </a:rPr>
              <a:t>Next</a:t>
            </a:r>
            <a:r>
              <a:rPr lang="hu-HU" sz="2400" b="1" dirty="0">
                <a:solidFill>
                  <a:schemeClr val="bg1"/>
                </a:solidFill>
                <a:latin typeface="Calibri" pitchFamily="34" charset="0"/>
              </a:rPr>
              <a:t> </a:t>
            </a:r>
            <a:r>
              <a:rPr lang="hu-HU" sz="1867" b="1" dirty="0">
                <a:solidFill>
                  <a:schemeClr val="bg1"/>
                </a:solidFill>
                <a:latin typeface="Calibri" pitchFamily="34" charset="0"/>
              </a:rPr>
              <a:t>(már ma is elérhető)</a:t>
            </a:r>
            <a:endParaRPr lang="hu-HU" sz="2400" b="1" dirty="0">
              <a:solidFill>
                <a:schemeClr val="bg1"/>
              </a:solidFill>
              <a:latin typeface="Calibri" pitchFamily="34" charset="0"/>
            </a:endParaRPr>
          </a:p>
        </p:txBody>
      </p:sp>
      <p:sp>
        <p:nvSpPr>
          <p:cNvPr id="3075" name="Text Box 4"/>
          <p:cNvSpPr txBox="1">
            <a:spLocks noChangeArrowheads="1"/>
          </p:cNvSpPr>
          <p:nvPr/>
        </p:nvSpPr>
        <p:spPr bwMode="auto">
          <a:xfrm>
            <a:off x="11110916" y="6308726"/>
            <a:ext cx="719137" cy="338554"/>
          </a:xfrm>
          <a:prstGeom prst="rect">
            <a:avLst/>
          </a:prstGeom>
          <a:noFill/>
          <a:ln w="9525">
            <a:noFill/>
            <a:miter lim="800000"/>
            <a:headEnd/>
            <a:tailEnd/>
          </a:ln>
        </p:spPr>
        <p:txBody>
          <a:bodyPr>
            <a:spAutoFit/>
          </a:bodyPr>
          <a:lstStyle/>
          <a:p>
            <a:pPr algn="ctr" fontAlgn="base">
              <a:spcBef>
                <a:spcPct val="0"/>
              </a:spcBef>
              <a:spcAft>
                <a:spcPct val="0"/>
              </a:spcAft>
              <a:defRPr/>
            </a:pPr>
            <a:fld id="{E4A1E1FC-C53B-4DE4-B490-5447747ED0D5}" type="slidenum">
              <a:rPr lang="hu-HU" sz="1600" b="1">
                <a:solidFill>
                  <a:srgbClr val="00A5DA"/>
                </a:solidFill>
                <a:latin typeface="Arial" charset="0"/>
                <a:cs typeface="Arial" charset="0"/>
              </a:rPr>
              <a:pPr algn="ctr" fontAlgn="base">
                <a:spcBef>
                  <a:spcPct val="0"/>
                </a:spcBef>
                <a:spcAft>
                  <a:spcPct val="0"/>
                </a:spcAft>
                <a:defRPr/>
              </a:pPr>
              <a:t>4</a:t>
            </a:fld>
            <a:endParaRPr lang="hu-HU" sz="1600" b="1" dirty="0">
              <a:solidFill>
                <a:srgbClr val="00A5DA"/>
              </a:solidFill>
              <a:latin typeface="Arial" charset="0"/>
              <a:cs typeface="Arial" charset="0"/>
            </a:endParaRPr>
          </a:p>
        </p:txBody>
      </p:sp>
      <p:pic>
        <p:nvPicPr>
          <p:cNvPr id="4" name="Kép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00862"/>
            <a:ext cx="2673351" cy="257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Kép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7033" y="1300863"/>
            <a:ext cx="2781936" cy="257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79604" y="1300863"/>
            <a:ext cx="1691745" cy="257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354791" y="1298747"/>
            <a:ext cx="1837211" cy="257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Kép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73351" y="1300863"/>
            <a:ext cx="3307483" cy="257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p:cNvSpPr/>
          <p:nvPr/>
        </p:nvSpPr>
        <p:spPr>
          <a:xfrm>
            <a:off x="202777" y="4011971"/>
            <a:ext cx="11764431" cy="792781"/>
          </a:xfrm>
          <a:prstGeom prst="rect">
            <a:avLst/>
          </a:prstGeom>
        </p:spPr>
        <p:txBody>
          <a:bodyPr wrap="square">
            <a:spAutoFit/>
          </a:bodyPr>
          <a:lstStyle/>
          <a:p>
            <a:pPr lvl="1" algn="ctr">
              <a:lnSpc>
                <a:spcPct val="150000"/>
              </a:lnSpc>
              <a:spcBef>
                <a:spcPct val="0"/>
              </a:spcBef>
              <a:defRPr/>
            </a:pPr>
            <a:r>
              <a:rPr lang="hu-HU" altLang="hu-HU" sz="1600" dirty="0">
                <a:solidFill>
                  <a:srgbClr val="002060"/>
                </a:solidFill>
                <a:latin typeface="Calibri" panose="020F0502020204030204" pitchFamily="34" charset="0"/>
              </a:rPr>
              <a:t>Az első 10 sikeresen fellőve 2017.01.14. (visszatérésre képes </a:t>
            </a:r>
            <a:r>
              <a:rPr lang="hu-HU" altLang="hu-HU" sz="1600" dirty="0" err="1">
                <a:solidFill>
                  <a:srgbClr val="002060"/>
                </a:solidFill>
                <a:latin typeface="Calibri" panose="020F0502020204030204" pitchFamily="34" charset="0"/>
              </a:rPr>
              <a:t>SpaceX</a:t>
            </a:r>
            <a:r>
              <a:rPr lang="hu-HU" altLang="hu-HU" sz="1600" dirty="0">
                <a:solidFill>
                  <a:srgbClr val="002060"/>
                </a:solidFill>
                <a:latin typeface="Calibri" panose="020F0502020204030204" pitchFamily="34" charset="0"/>
              </a:rPr>
              <a:t> Falcon 9-es hordozórakétával)</a:t>
            </a:r>
          </a:p>
          <a:p>
            <a:pPr lvl="1" algn="ctr">
              <a:lnSpc>
                <a:spcPct val="150000"/>
              </a:lnSpc>
              <a:spcBef>
                <a:spcPct val="0"/>
              </a:spcBef>
              <a:defRPr/>
            </a:pPr>
            <a:r>
              <a:rPr lang="hu-HU" altLang="hu-HU" sz="1600" dirty="0">
                <a:solidFill>
                  <a:srgbClr val="002060"/>
                </a:solidFill>
                <a:latin typeface="Calibri" panose="020F0502020204030204" pitchFamily="34" charset="0"/>
              </a:rPr>
              <a:t>2017.06.25. 	2017.10.09.          2017.12.23.          2018.03.30.          2018.05.22.          2018.07.25.           2019.01.11.</a:t>
            </a:r>
          </a:p>
        </p:txBody>
      </p:sp>
      <p:sp>
        <p:nvSpPr>
          <p:cNvPr id="3" name="Szövegdoboz 2"/>
          <p:cNvSpPr txBox="1"/>
          <p:nvPr/>
        </p:nvSpPr>
        <p:spPr bwMode="auto">
          <a:xfrm>
            <a:off x="1336674" y="5101129"/>
            <a:ext cx="6829849" cy="1308050"/>
          </a:xfrm>
          <a:prstGeom prst="rect">
            <a:avLst/>
          </a:prstGeom>
          <a:noFill/>
          <a:ln w="9525">
            <a:noFill/>
            <a:miter lim="800000"/>
            <a:headEnd/>
            <a:tailEnd/>
          </a:ln>
        </p:spPr>
        <p:txBody>
          <a:bodyPr wrap="square" rtlCol="0">
            <a:spAutoFit/>
          </a:bodyPr>
          <a:lstStyle/>
          <a:p>
            <a:pPr marL="228594" indent="-228594" fontAlgn="base">
              <a:spcBef>
                <a:spcPct val="0"/>
              </a:spcBef>
              <a:spcAft>
                <a:spcPts val="600"/>
              </a:spcAft>
              <a:buFont typeface="Wingdings" panose="05000000000000000000" pitchFamily="2" charset="2"/>
              <a:buChar char="Ø"/>
            </a:pPr>
            <a:r>
              <a:rPr lang="hu-HU" altLang="hu-HU" sz="1600" dirty="0">
                <a:solidFill>
                  <a:srgbClr val="002060"/>
                </a:solidFill>
                <a:latin typeface="Calibri" panose="020F0502020204030204" pitchFamily="34" charset="0"/>
              </a:rPr>
              <a:t>75 műhold – pálya magasság: 780 km</a:t>
            </a:r>
          </a:p>
          <a:p>
            <a:pPr marL="228594" indent="-228594" fontAlgn="base">
              <a:spcBef>
                <a:spcPct val="0"/>
              </a:spcBef>
              <a:spcAft>
                <a:spcPts val="600"/>
              </a:spcAft>
              <a:buFont typeface="Wingdings" panose="05000000000000000000" pitchFamily="2" charset="2"/>
              <a:buChar char="Ø"/>
            </a:pPr>
            <a:r>
              <a:rPr lang="hu-HU" altLang="hu-HU" sz="1600" dirty="0">
                <a:solidFill>
                  <a:srgbClr val="002060"/>
                </a:solidFill>
                <a:latin typeface="Calibri" panose="020F0502020204030204" pitchFamily="34" charset="0"/>
              </a:rPr>
              <a:t>Orbitális pályán keringő 6 </a:t>
            </a:r>
            <a:r>
              <a:rPr lang="hu-HU" altLang="hu-HU" sz="1600" dirty="0" smtClean="0">
                <a:solidFill>
                  <a:srgbClr val="002060"/>
                </a:solidFill>
                <a:latin typeface="Calibri" panose="020F0502020204030204" pitchFamily="34" charset="0"/>
              </a:rPr>
              <a:t>tartalék </a:t>
            </a:r>
            <a:r>
              <a:rPr lang="hu-HU" altLang="hu-HU" sz="1600" dirty="0">
                <a:solidFill>
                  <a:srgbClr val="002060"/>
                </a:solidFill>
                <a:latin typeface="Calibri" panose="020F0502020204030204" pitchFamily="34" charset="0"/>
              </a:rPr>
              <a:t>műhold</a:t>
            </a:r>
          </a:p>
          <a:p>
            <a:pPr marL="228594" indent="-228594" fontAlgn="base">
              <a:spcBef>
                <a:spcPct val="0"/>
              </a:spcBef>
              <a:spcAft>
                <a:spcPts val="600"/>
              </a:spcAft>
              <a:buFont typeface="Wingdings" panose="05000000000000000000" pitchFamily="2" charset="2"/>
              <a:buChar char="Ø"/>
            </a:pPr>
            <a:r>
              <a:rPr lang="hu-HU" altLang="hu-HU" sz="1600" dirty="0">
                <a:solidFill>
                  <a:srgbClr val="002060"/>
                </a:solidFill>
                <a:latin typeface="Calibri" panose="020F0502020204030204" pitchFamily="34" charset="0"/>
              </a:rPr>
              <a:t>Földön lévő 9 tartalék műhold</a:t>
            </a:r>
          </a:p>
          <a:p>
            <a:pPr marL="228594" indent="-228594" fontAlgn="base">
              <a:spcBef>
                <a:spcPct val="0"/>
              </a:spcBef>
              <a:spcAft>
                <a:spcPts val="600"/>
              </a:spcAft>
              <a:buFont typeface="Wingdings" panose="05000000000000000000" pitchFamily="2" charset="2"/>
              <a:buChar char="Ø"/>
            </a:pPr>
            <a:r>
              <a:rPr lang="hu-HU" sz="1600" b="1" dirty="0">
                <a:solidFill>
                  <a:srgbClr val="002060"/>
                </a:solidFill>
                <a:latin typeface="Calibri" panose="020F0502020204030204" pitchFamily="34" charset="0"/>
                <a:cs typeface="Arial" charset="0"/>
              </a:rPr>
              <a:t>Maximális adatátviteli sebesség: 1,5/0,5 </a:t>
            </a:r>
            <a:r>
              <a:rPr lang="hu-HU" sz="1600" b="1" dirty="0" err="1">
                <a:solidFill>
                  <a:srgbClr val="002060"/>
                </a:solidFill>
                <a:latin typeface="Calibri" panose="020F0502020204030204" pitchFamily="34" charset="0"/>
                <a:cs typeface="Arial" charset="0"/>
              </a:rPr>
              <a:t>Mbps</a:t>
            </a:r>
            <a:r>
              <a:rPr lang="hu-HU" sz="1600" b="1" dirty="0">
                <a:solidFill>
                  <a:srgbClr val="002060"/>
                </a:solidFill>
                <a:latin typeface="Calibri" panose="020F0502020204030204" pitchFamily="34" charset="0"/>
                <a:cs typeface="Arial" charset="0"/>
              </a:rPr>
              <a:t> per terminál</a:t>
            </a:r>
            <a:endParaRPr lang="hu-HU" sz="1600" b="1" dirty="0">
              <a:solidFill>
                <a:srgbClr val="00A5DA"/>
              </a:solidFill>
              <a:latin typeface="Arial" charset="0"/>
              <a:cs typeface="Arial" charset="0"/>
            </a:endParaRPr>
          </a:p>
        </p:txBody>
      </p:sp>
      <p:sp>
        <p:nvSpPr>
          <p:cNvPr id="11" name="Szövegdoboz 10"/>
          <p:cNvSpPr txBox="1"/>
          <p:nvPr/>
        </p:nvSpPr>
        <p:spPr bwMode="auto">
          <a:xfrm>
            <a:off x="8371840" y="386080"/>
            <a:ext cx="3058160" cy="523348"/>
          </a:xfrm>
          <a:prstGeom prst="rect">
            <a:avLst/>
          </a:prstGeom>
          <a:noFill/>
          <a:ln w="9525">
            <a:noFill/>
            <a:miter lim="800000"/>
            <a:headEnd/>
            <a:tailEnd/>
          </a:ln>
        </p:spPr>
        <p:txBody>
          <a:bodyPr wrap="square" rtlCol="0">
            <a:spAutoFit/>
          </a:bodyPr>
          <a:lstStyle/>
          <a:p>
            <a:pPr marL="0" lvl="1" algn="ctr" fontAlgn="base">
              <a:lnSpc>
                <a:spcPct val="150000"/>
              </a:lnSpc>
              <a:spcBef>
                <a:spcPct val="0"/>
              </a:spcBef>
              <a:spcAft>
                <a:spcPct val="0"/>
              </a:spcAft>
              <a:defRPr/>
            </a:pPr>
            <a:r>
              <a:rPr lang="hu-HU" sz="1867" dirty="0">
                <a:solidFill>
                  <a:srgbClr val="002060"/>
                </a:solidFill>
                <a:latin typeface="Calibri" panose="020F0502020204030204" pitchFamily="34" charset="0"/>
              </a:rPr>
              <a:t>L sávú működés!</a:t>
            </a:r>
          </a:p>
        </p:txBody>
      </p:sp>
    </p:spTree>
    <p:extLst>
      <p:ext uri="{BB962C8B-B14F-4D97-AF65-F5344CB8AC3E}">
        <p14:creationId xmlns:p14="http://schemas.microsoft.com/office/powerpoint/2010/main" val="1326236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8314" y="468315"/>
            <a:ext cx="6551612" cy="346075"/>
          </a:xfrm>
        </p:spPr>
        <p:txBody>
          <a:bodyPr/>
          <a:lstStyle/>
          <a:p>
            <a:pPr algn="just"/>
            <a:r>
              <a:rPr lang="hu-HU" sz="2400" b="1" dirty="0" err="1">
                <a:solidFill>
                  <a:schemeClr val="bg1"/>
                </a:solidFill>
                <a:latin typeface="Calibri" pitchFamily="34" charset="0"/>
              </a:rPr>
              <a:t>OneWeb</a:t>
            </a:r>
            <a:r>
              <a:rPr lang="hu-HU" sz="2400" b="1" dirty="0">
                <a:solidFill>
                  <a:schemeClr val="bg1"/>
                </a:solidFill>
                <a:latin typeface="Calibri" pitchFamily="34" charset="0"/>
              </a:rPr>
              <a:t> (2021)</a:t>
            </a:r>
          </a:p>
        </p:txBody>
      </p:sp>
      <p:sp>
        <p:nvSpPr>
          <p:cNvPr id="3075" name="Text Box 4"/>
          <p:cNvSpPr txBox="1">
            <a:spLocks noChangeArrowheads="1"/>
          </p:cNvSpPr>
          <p:nvPr/>
        </p:nvSpPr>
        <p:spPr bwMode="auto">
          <a:xfrm>
            <a:off x="11110916" y="6308726"/>
            <a:ext cx="719137" cy="338554"/>
          </a:xfrm>
          <a:prstGeom prst="rect">
            <a:avLst/>
          </a:prstGeom>
          <a:noFill/>
          <a:ln w="9525">
            <a:noFill/>
            <a:miter lim="800000"/>
            <a:headEnd/>
            <a:tailEnd/>
          </a:ln>
        </p:spPr>
        <p:txBody>
          <a:bodyPr>
            <a:spAutoFit/>
          </a:bodyPr>
          <a:lstStyle/>
          <a:p>
            <a:pPr algn="ctr" fontAlgn="base">
              <a:spcBef>
                <a:spcPct val="0"/>
              </a:spcBef>
              <a:spcAft>
                <a:spcPct val="0"/>
              </a:spcAft>
              <a:defRPr/>
            </a:pPr>
            <a:fld id="{E4A1E1FC-C53B-4DE4-B490-5447747ED0D5}" type="slidenum">
              <a:rPr lang="hu-HU" sz="1600" b="1">
                <a:solidFill>
                  <a:srgbClr val="00A5DA"/>
                </a:solidFill>
                <a:latin typeface="Arial" charset="0"/>
                <a:cs typeface="Arial" charset="0"/>
              </a:rPr>
              <a:pPr algn="ctr" fontAlgn="base">
                <a:spcBef>
                  <a:spcPct val="0"/>
                </a:spcBef>
                <a:spcAft>
                  <a:spcPct val="0"/>
                </a:spcAft>
                <a:defRPr/>
              </a:pPr>
              <a:t>5</a:t>
            </a:fld>
            <a:endParaRPr lang="hu-HU" sz="1600" b="1" dirty="0">
              <a:solidFill>
                <a:srgbClr val="00A5DA"/>
              </a:solidFill>
              <a:latin typeface="Arial" charset="0"/>
              <a:cs typeface="Arial" charset="0"/>
            </a:endParaRPr>
          </a:p>
        </p:txBody>
      </p:sp>
      <p:pic>
        <p:nvPicPr>
          <p:cNvPr id="5122" name="Picture 2" descr="KÃ©ptalÃ¡lat a kÃ¶vetkezÅre: âone web leo satellite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9101" y="1041271"/>
            <a:ext cx="3458873" cy="2313123"/>
          </a:xfrm>
          <a:prstGeom prst="rect">
            <a:avLst/>
          </a:prstGeom>
          <a:noFill/>
          <a:extLst>
            <a:ext uri="{909E8E84-426E-40DD-AFC4-6F175D3DCCD1}">
              <a14:hiddenFill xmlns:a14="http://schemas.microsoft.com/office/drawing/2010/main">
                <a:solidFill>
                  <a:srgbClr val="FFFFFF"/>
                </a:solidFill>
              </a14:hiddenFill>
            </a:ext>
          </a:extLst>
        </p:spPr>
      </p:pic>
      <p:pic>
        <p:nvPicPr>
          <p:cNvPr id="9" name="Kép 8"/>
          <p:cNvPicPr>
            <a:picLocks noChangeAspect="1"/>
          </p:cNvPicPr>
          <p:nvPr/>
        </p:nvPicPr>
        <p:blipFill>
          <a:blip r:embed="rId4"/>
          <a:stretch>
            <a:fillRect/>
          </a:stretch>
        </p:blipFill>
        <p:spPr>
          <a:xfrm>
            <a:off x="6113767" y="1037867"/>
            <a:ext cx="2761851" cy="1190112"/>
          </a:xfrm>
          <a:prstGeom prst="rect">
            <a:avLst/>
          </a:prstGeom>
        </p:spPr>
      </p:pic>
      <p:pic>
        <p:nvPicPr>
          <p:cNvPr id="10" name="Kép 9"/>
          <p:cNvPicPr>
            <a:picLocks noChangeAspect="1"/>
          </p:cNvPicPr>
          <p:nvPr/>
        </p:nvPicPr>
        <p:blipFill>
          <a:blip r:embed="rId5"/>
          <a:stretch>
            <a:fillRect/>
          </a:stretch>
        </p:blipFill>
        <p:spPr>
          <a:xfrm>
            <a:off x="6113768" y="2227987"/>
            <a:ext cx="3223273" cy="1124715"/>
          </a:xfrm>
          <a:prstGeom prst="rect">
            <a:avLst/>
          </a:prstGeom>
        </p:spPr>
      </p:pic>
      <p:pic>
        <p:nvPicPr>
          <p:cNvPr id="3" name="Kép 2"/>
          <p:cNvPicPr>
            <a:picLocks noChangeAspect="1"/>
          </p:cNvPicPr>
          <p:nvPr/>
        </p:nvPicPr>
        <p:blipFill>
          <a:blip r:embed="rId6"/>
          <a:stretch>
            <a:fillRect/>
          </a:stretch>
        </p:blipFill>
        <p:spPr>
          <a:xfrm>
            <a:off x="0" y="1037867"/>
            <a:ext cx="2722880" cy="2316527"/>
          </a:xfrm>
          <a:prstGeom prst="rect">
            <a:avLst/>
          </a:prstGeom>
        </p:spPr>
      </p:pic>
      <p:pic>
        <p:nvPicPr>
          <p:cNvPr id="5124" name="Picture 4" descr="http://www.oneweb-oneworld.com/img/solutions/vehicle_cell_ntwor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30578" y="1037867"/>
            <a:ext cx="3461423" cy="2314827"/>
          </a:xfrm>
          <a:prstGeom prst="rect">
            <a:avLst/>
          </a:prstGeom>
          <a:noFill/>
          <a:extLst>
            <a:ext uri="{909E8E84-426E-40DD-AFC4-6F175D3DCCD1}">
              <a14:hiddenFill xmlns:a14="http://schemas.microsoft.com/office/drawing/2010/main">
                <a:solidFill>
                  <a:srgbClr val="FFFFFF"/>
                </a:solidFill>
              </a14:hiddenFill>
            </a:ext>
          </a:extLst>
        </p:spPr>
      </p:pic>
      <p:sp>
        <p:nvSpPr>
          <p:cNvPr id="11" name="Szövegdoboz 10"/>
          <p:cNvSpPr txBox="1"/>
          <p:nvPr/>
        </p:nvSpPr>
        <p:spPr bwMode="auto">
          <a:xfrm>
            <a:off x="7664443" y="3857407"/>
            <a:ext cx="4590664" cy="1631216"/>
          </a:xfrm>
          <a:prstGeom prst="rect">
            <a:avLst/>
          </a:prstGeom>
          <a:noFill/>
          <a:ln w="9525">
            <a:noFill/>
            <a:miter lim="800000"/>
            <a:headEnd/>
            <a:tailEnd/>
          </a:ln>
        </p:spPr>
        <p:txBody>
          <a:bodyPr wrap="square" rtlCol="0">
            <a:spAutoFit/>
          </a:bodyPr>
          <a:lstStyle/>
          <a:p>
            <a:pPr marL="228594" indent="-228594" fontAlgn="base">
              <a:spcBef>
                <a:spcPct val="0"/>
              </a:spcBef>
              <a:spcAft>
                <a:spcPts val="600"/>
              </a:spcAft>
              <a:buFont typeface="Wingdings" panose="05000000000000000000" pitchFamily="2" charset="2"/>
              <a:buChar char="Ø"/>
            </a:pPr>
            <a:r>
              <a:rPr lang="hu-HU" altLang="hu-HU" sz="1600" dirty="0">
                <a:solidFill>
                  <a:srgbClr val="002060"/>
                </a:solidFill>
                <a:latin typeface="Calibri" panose="020F0502020204030204" pitchFamily="34" charset="0"/>
              </a:rPr>
              <a:t>Első 6 műhold pályára állítva 2019.06.27.</a:t>
            </a:r>
          </a:p>
          <a:p>
            <a:pPr marL="228594" indent="-228594" fontAlgn="base">
              <a:spcBef>
                <a:spcPct val="0"/>
              </a:spcBef>
              <a:spcAft>
                <a:spcPts val="600"/>
              </a:spcAft>
              <a:buFont typeface="Wingdings" panose="05000000000000000000" pitchFamily="2" charset="2"/>
              <a:buChar char="Ø"/>
            </a:pPr>
            <a:r>
              <a:rPr lang="hu-HU" altLang="hu-HU" sz="1600" dirty="0">
                <a:solidFill>
                  <a:srgbClr val="002060"/>
                </a:solidFill>
                <a:latin typeface="Calibri" panose="020F0502020204030204" pitchFamily="34" charset="0"/>
              </a:rPr>
              <a:t>&gt;600 műhold – pálya magasság: 1200 km</a:t>
            </a:r>
          </a:p>
          <a:p>
            <a:pPr marL="228594" indent="-228594" fontAlgn="base">
              <a:spcBef>
                <a:spcPct val="0"/>
              </a:spcBef>
              <a:spcAft>
                <a:spcPts val="600"/>
              </a:spcAft>
              <a:buFont typeface="Wingdings" panose="05000000000000000000" pitchFamily="2" charset="2"/>
              <a:buChar char="Ø"/>
            </a:pPr>
            <a:r>
              <a:rPr lang="hu-HU" altLang="hu-HU" sz="1600" dirty="0">
                <a:solidFill>
                  <a:srgbClr val="002060"/>
                </a:solidFill>
                <a:latin typeface="Calibri" panose="020F0502020204030204" pitchFamily="34" charset="0"/>
              </a:rPr>
              <a:t>12 orbitális pálya (87,9° </a:t>
            </a:r>
            <a:r>
              <a:rPr lang="hu-HU" altLang="hu-HU" sz="1600" dirty="0" err="1">
                <a:solidFill>
                  <a:srgbClr val="002060"/>
                </a:solidFill>
                <a:latin typeface="Calibri" panose="020F0502020204030204" pitchFamily="34" charset="0"/>
              </a:rPr>
              <a:t>incl</a:t>
            </a:r>
            <a:r>
              <a:rPr lang="hu-HU" altLang="hu-HU" sz="1600" dirty="0">
                <a:solidFill>
                  <a:srgbClr val="002060"/>
                </a:solidFill>
                <a:latin typeface="Calibri" panose="020F0502020204030204" pitchFamily="34" charset="0"/>
              </a:rPr>
              <a:t>.), </a:t>
            </a:r>
          </a:p>
          <a:p>
            <a:pPr marL="228594" indent="-228594" fontAlgn="base">
              <a:spcBef>
                <a:spcPct val="0"/>
              </a:spcBef>
              <a:spcAft>
                <a:spcPts val="600"/>
              </a:spcAft>
              <a:buFont typeface="Wingdings" panose="05000000000000000000" pitchFamily="2" charset="2"/>
              <a:buChar char="Ø"/>
            </a:pPr>
            <a:r>
              <a:rPr lang="hu-HU" altLang="hu-HU" sz="1600" dirty="0">
                <a:solidFill>
                  <a:srgbClr val="002060"/>
                </a:solidFill>
                <a:latin typeface="Calibri" panose="020F0502020204030204" pitchFamily="34" charset="0"/>
              </a:rPr>
              <a:t>49 (+tartalék) műhold per pálya</a:t>
            </a:r>
          </a:p>
          <a:p>
            <a:pPr marL="228594" indent="-228594" fontAlgn="base">
              <a:spcBef>
                <a:spcPct val="0"/>
              </a:spcBef>
              <a:spcAft>
                <a:spcPts val="600"/>
              </a:spcAft>
              <a:buFont typeface="Wingdings" panose="05000000000000000000" pitchFamily="2" charset="2"/>
              <a:buChar char="Ø"/>
            </a:pPr>
            <a:r>
              <a:rPr lang="hu-HU" altLang="hu-HU" sz="1600" b="1" dirty="0">
                <a:solidFill>
                  <a:srgbClr val="002060"/>
                </a:solidFill>
                <a:latin typeface="Calibri" panose="020F0502020204030204" pitchFamily="34" charset="0"/>
              </a:rPr>
              <a:t>Globális 5G-ready hálózati lefedettség 2021-re!</a:t>
            </a:r>
          </a:p>
        </p:txBody>
      </p:sp>
      <p:pic>
        <p:nvPicPr>
          <p:cNvPr id="4" name="Kép 3"/>
          <p:cNvPicPr>
            <a:picLocks noChangeAspect="1"/>
          </p:cNvPicPr>
          <p:nvPr/>
        </p:nvPicPr>
        <p:blipFill>
          <a:blip r:embed="rId8"/>
          <a:stretch>
            <a:fillRect/>
          </a:stretch>
        </p:blipFill>
        <p:spPr>
          <a:xfrm>
            <a:off x="5240909" y="3694543"/>
            <a:ext cx="2103876" cy="2007368"/>
          </a:xfrm>
          <a:prstGeom prst="rect">
            <a:avLst/>
          </a:prstGeom>
        </p:spPr>
      </p:pic>
      <p:pic>
        <p:nvPicPr>
          <p:cNvPr id="5" name="Kép 4"/>
          <p:cNvPicPr>
            <a:picLocks noChangeAspect="1"/>
          </p:cNvPicPr>
          <p:nvPr/>
        </p:nvPicPr>
        <p:blipFill>
          <a:blip r:embed="rId9"/>
          <a:stretch>
            <a:fillRect/>
          </a:stretch>
        </p:blipFill>
        <p:spPr>
          <a:xfrm>
            <a:off x="1313019" y="3694543"/>
            <a:ext cx="2161701" cy="2051651"/>
          </a:xfrm>
          <a:prstGeom prst="rect">
            <a:avLst/>
          </a:prstGeom>
        </p:spPr>
      </p:pic>
      <p:sp>
        <p:nvSpPr>
          <p:cNvPr id="6" name="Szövegdoboz 5"/>
          <p:cNvSpPr txBox="1"/>
          <p:nvPr/>
        </p:nvSpPr>
        <p:spPr bwMode="auto">
          <a:xfrm>
            <a:off x="4166365" y="5703603"/>
            <a:ext cx="4362027" cy="338554"/>
          </a:xfrm>
          <a:prstGeom prst="rect">
            <a:avLst/>
          </a:prstGeom>
          <a:noFill/>
          <a:ln w="9525">
            <a:noFill/>
            <a:miter lim="800000"/>
            <a:headEnd/>
            <a:tailEnd/>
          </a:ln>
        </p:spPr>
        <p:txBody>
          <a:bodyPr wrap="square" rtlCol="0">
            <a:spAutoFit/>
          </a:bodyPr>
          <a:lstStyle/>
          <a:p>
            <a:pPr algn="ctr" fontAlgn="base">
              <a:spcBef>
                <a:spcPct val="0"/>
              </a:spcBef>
              <a:spcAft>
                <a:spcPct val="0"/>
              </a:spcAft>
            </a:pPr>
            <a:r>
              <a:rPr lang="hu-HU" altLang="hu-HU" sz="1600" dirty="0" err="1">
                <a:solidFill>
                  <a:srgbClr val="002060"/>
                </a:solidFill>
                <a:latin typeface="Calibri" panose="020F0502020204030204" pitchFamily="34" charset="0"/>
              </a:rPr>
              <a:t>Ka</a:t>
            </a:r>
            <a:r>
              <a:rPr lang="hu-HU" altLang="hu-HU" sz="1600" dirty="0">
                <a:solidFill>
                  <a:srgbClr val="002060"/>
                </a:solidFill>
                <a:latin typeface="Calibri" panose="020F0502020204030204" pitchFamily="34" charset="0"/>
              </a:rPr>
              <a:t> sávú </a:t>
            </a:r>
            <a:r>
              <a:rPr lang="hu-HU" altLang="hu-HU" sz="1600" dirty="0" err="1">
                <a:solidFill>
                  <a:srgbClr val="002060"/>
                </a:solidFill>
                <a:latin typeface="Calibri" panose="020F0502020204030204" pitchFamily="34" charset="0"/>
              </a:rPr>
              <a:t>Gateway</a:t>
            </a:r>
            <a:r>
              <a:rPr lang="hu-HU" altLang="hu-HU" sz="1600" dirty="0">
                <a:solidFill>
                  <a:srgbClr val="002060"/>
                </a:solidFill>
                <a:latin typeface="Calibri" panose="020F0502020204030204" pitchFamily="34" charset="0"/>
              </a:rPr>
              <a:t> – műhold </a:t>
            </a:r>
            <a:r>
              <a:rPr lang="hu-HU" altLang="hu-HU" sz="1600" dirty="0" smtClean="0">
                <a:solidFill>
                  <a:srgbClr val="002060"/>
                </a:solidFill>
                <a:latin typeface="Calibri" panose="020F0502020204030204" pitchFamily="34" charset="0"/>
              </a:rPr>
              <a:t>kommunikáció</a:t>
            </a:r>
            <a:endParaRPr lang="hu-HU" altLang="hu-HU" sz="1600" dirty="0">
              <a:solidFill>
                <a:srgbClr val="002060"/>
              </a:solidFill>
              <a:latin typeface="Calibri" panose="020F0502020204030204" pitchFamily="34" charset="0"/>
            </a:endParaRPr>
          </a:p>
        </p:txBody>
      </p:sp>
      <p:sp>
        <p:nvSpPr>
          <p:cNvPr id="7" name="Szövegdoboz 6"/>
          <p:cNvSpPr txBox="1"/>
          <p:nvPr/>
        </p:nvSpPr>
        <p:spPr bwMode="auto">
          <a:xfrm>
            <a:off x="557246" y="5703603"/>
            <a:ext cx="3663182" cy="338554"/>
          </a:xfrm>
          <a:prstGeom prst="rect">
            <a:avLst/>
          </a:prstGeom>
          <a:noFill/>
          <a:ln w="9525">
            <a:noFill/>
            <a:miter lim="800000"/>
            <a:headEnd/>
            <a:tailEnd/>
          </a:ln>
        </p:spPr>
        <p:txBody>
          <a:bodyPr wrap="none" rtlCol="0">
            <a:spAutoFit/>
          </a:bodyPr>
          <a:lstStyle/>
          <a:p>
            <a:pPr algn="ctr" fontAlgn="base">
              <a:spcBef>
                <a:spcPct val="0"/>
              </a:spcBef>
              <a:spcAft>
                <a:spcPct val="0"/>
              </a:spcAft>
            </a:pPr>
            <a:r>
              <a:rPr lang="hu-HU" altLang="hu-HU" sz="1600" dirty="0" err="1">
                <a:solidFill>
                  <a:srgbClr val="002060"/>
                </a:solidFill>
                <a:latin typeface="Calibri" panose="020F0502020204030204" pitchFamily="34" charset="0"/>
              </a:rPr>
              <a:t>Ku</a:t>
            </a:r>
            <a:r>
              <a:rPr lang="hu-HU" altLang="hu-HU" sz="1600" dirty="0">
                <a:solidFill>
                  <a:srgbClr val="002060"/>
                </a:solidFill>
                <a:latin typeface="Calibri" panose="020F0502020204030204" pitchFamily="34" charset="0"/>
              </a:rPr>
              <a:t> sávú műhold – terminál kommunikáció</a:t>
            </a:r>
          </a:p>
        </p:txBody>
      </p:sp>
    </p:spTree>
    <p:extLst>
      <p:ext uri="{BB962C8B-B14F-4D97-AF65-F5344CB8AC3E}">
        <p14:creationId xmlns:p14="http://schemas.microsoft.com/office/powerpoint/2010/main" val="2609105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8314" y="468315"/>
            <a:ext cx="6551612" cy="346075"/>
          </a:xfrm>
        </p:spPr>
        <p:txBody>
          <a:bodyPr/>
          <a:lstStyle/>
          <a:p>
            <a:pPr algn="just"/>
            <a:r>
              <a:rPr lang="hu-HU" sz="2400" b="1" dirty="0" err="1">
                <a:solidFill>
                  <a:schemeClr val="bg1"/>
                </a:solidFill>
                <a:latin typeface="Calibri" pitchFamily="34" charset="0"/>
              </a:rPr>
              <a:t>LeoSat</a:t>
            </a:r>
            <a:r>
              <a:rPr lang="hu-HU" sz="2400" b="1" dirty="0">
                <a:solidFill>
                  <a:schemeClr val="bg1"/>
                </a:solidFill>
                <a:latin typeface="Calibri" pitchFamily="34" charset="0"/>
              </a:rPr>
              <a:t> – „</a:t>
            </a:r>
            <a:r>
              <a:rPr lang="hu-HU" sz="2400" b="1" dirty="0" err="1">
                <a:solidFill>
                  <a:schemeClr val="bg1"/>
                </a:solidFill>
                <a:latin typeface="Calibri" pitchFamily="34" charset="0"/>
              </a:rPr>
              <a:t>faster</a:t>
            </a:r>
            <a:r>
              <a:rPr lang="hu-HU" sz="2400" b="1" dirty="0">
                <a:solidFill>
                  <a:schemeClr val="bg1"/>
                </a:solidFill>
                <a:latin typeface="Calibri" pitchFamily="34" charset="0"/>
              </a:rPr>
              <a:t> </a:t>
            </a:r>
            <a:r>
              <a:rPr lang="hu-HU" sz="2400" b="1" dirty="0" err="1">
                <a:solidFill>
                  <a:schemeClr val="bg1"/>
                </a:solidFill>
                <a:latin typeface="Calibri" pitchFamily="34" charset="0"/>
              </a:rPr>
              <a:t>than</a:t>
            </a:r>
            <a:r>
              <a:rPr lang="hu-HU" sz="2400" b="1" dirty="0">
                <a:solidFill>
                  <a:schemeClr val="bg1"/>
                </a:solidFill>
                <a:latin typeface="Calibri" pitchFamily="34" charset="0"/>
              </a:rPr>
              <a:t> </a:t>
            </a:r>
            <a:r>
              <a:rPr lang="hu-HU" sz="2400" b="1" dirty="0" err="1">
                <a:solidFill>
                  <a:schemeClr val="bg1"/>
                </a:solidFill>
                <a:latin typeface="Calibri" pitchFamily="34" charset="0"/>
              </a:rPr>
              <a:t>fiber</a:t>
            </a:r>
            <a:r>
              <a:rPr lang="hu-HU" sz="2400" b="1" dirty="0">
                <a:solidFill>
                  <a:schemeClr val="bg1"/>
                </a:solidFill>
                <a:latin typeface="Calibri" pitchFamily="34" charset="0"/>
              </a:rPr>
              <a:t>”</a:t>
            </a:r>
          </a:p>
        </p:txBody>
      </p:sp>
      <p:sp>
        <p:nvSpPr>
          <p:cNvPr id="3075" name="Text Box 4"/>
          <p:cNvSpPr txBox="1">
            <a:spLocks noChangeArrowheads="1"/>
          </p:cNvSpPr>
          <p:nvPr/>
        </p:nvSpPr>
        <p:spPr bwMode="auto">
          <a:xfrm>
            <a:off x="11110916" y="6308726"/>
            <a:ext cx="719137" cy="338554"/>
          </a:xfrm>
          <a:prstGeom prst="rect">
            <a:avLst/>
          </a:prstGeom>
          <a:noFill/>
          <a:ln w="9525">
            <a:noFill/>
            <a:miter lim="800000"/>
            <a:headEnd/>
            <a:tailEnd/>
          </a:ln>
        </p:spPr>
        <p:txBody>
          <a:bodyPr>
            <a:spAutoFit/>
          </a:bodyPr>
          <a:lstStyle/>
          <a:p>
            <a:pPr algn="ctr" fontAlgn="base">
              <a:spcBef>
                <a:spcPct val="0"/>
              </a:spcBef>
              <a:spcAft>
                <a:spcPct val="0"/>
              </a:spcAft>
              <a:defRPr/>
            </a:pPr>
            <a:fld id="{E4A1E1FC-C53B-4DE4-B490-5447747ED0D5}" type="slidenum">
              <a:rPr lang="hu-HU" sz="1600" b="1">
                <a:solidFill>
                  <a:srgbClr val="00A5DA"/>
                </a:solidFill>
                <a:latin typeface="Arial" charset="0"/>
                <a:cs typeface="Arial" charset="0"/>
              </a:rPr>
              <a:pPr algn="ctr" fontAlgn="base">
                <a:spcBef>
                  <a:spcPct val="0"/>
                </a:spcBef>
                <a:spcAft>
                  <a:spcPct val="0"/>
                </a:spcAft>
                <a:defRPr/>
              </a:pPr>
              <a:t>6</a:t>
            </a:fld>
            <a:endParaRPr lang="hu-HU" sz="1600" b="1" dirty="0">
              <a:solidFill>
                <a:srgbClr val="00A5DA"/>
              </a:solidFill>
              <a:latin typeface="Arial" charset="0"/>
              <a:cs typeface="Arial" charset="0"/>
            </a:endParaRPr>
          </a:p>
        </p:txBody>
      </p:sp>
      <p:sp>
        <p:nvSpPr>
          <p:cNvPr id="2" name="Téglalap 1"/>
          <p:cNvSpPr/>
          <p:nvPr/>
        </p:nvSpPr>
        <p:spPr>
          <a:xfrm>
            <a:off x="468313" y="1017589"/>
            <a:ext cx="9475787" cy="1569660"/>
          </a:xfrm>
          <a:prstGeom prst="rect">
            <a:avLst/>
          </a:prstGeom>
        </p:spPr>
        <p:txBody>
          <a:bodyPr wrap="square">
            <a:spAutoFit/>
          </a:bodyPr>
          <a:lstStyle/>
          <a:p>
            <a:pPr marL="0" lvl="1">
              <a:lnSpc>
                <a:spcPct val="150000"/>
              </a:lnSpc>
              <a:spcBef>
                <a:spcPct val="0"/>
              </a:spcBef>
              <a:defRPr/>
            </a:pPr>
            <a:r>
              <a:rPr lang="hu-HU" altLang="hu-HU" sz="1600" dirty="0">
                <a:solidFill>
                  <a:srgbClr val="002060"/>
                </a:solidFill>
                <a:latin typeface="Calibri" panose="020F0502020204030204" pitchFamily="34" charset="0"/>
              </a:rPr>
              <a:t>2019: 	Az első 2 szolgáltatás elindítása (</a:t>
            </a:r>
            <a:r>
              <a:rPr lang="hu-HU" altLang="hu-HU" sz="1600" dirty="0" err="1">
                <a:solidFill>
                  <a:srgbClr val="002060"/>
                </a:solidFill>
                <a:latin typeface="Calibri" panose="020F0502020204030204" pitchFamily="34" charset="0"/>
              </a:rPr>
              <a:t>GigaByte</a:t>
            </a:r>
            <a:r>
              <a:rPr lang="hu-HU" altLang="hu-HU" sz="1600" dirty="0">
                <a:solidFill>
                  <a:srgbClr val="002060"/>
                </a:solidFill>
                <a:latin typeface="Calibri" panose="020F0502020204030204" pitchFamily="34" charset="0"/>
              </a:rPr>
              <a:t> </a:t>
            </a:r>
            <a:r>
              <a:rPr lang="hu-HU" altLang="hu-HU" sz="1600" dirty="0" err="1">
                <a:solidFill>
                  <a:srgbClr val="002060"/>
                </a:solidFill>
                <a:latin typeface="Calibri" panose="020F0502020204030204" pitchFamily="34" charset="0"/>
              </a:rPr>
              <a:t>Store</a:t>
            </a:r>
            <a:r>
              <a:rPr lang="hu-HU" altLang="hu-HU" sz="1600" dirty="0">
                <a:solidFill>
                  <a:srgbClr val="002060"/>
                </a:solidFill>
                <a:latin typeface="Calibri" panose="020F0502020204030204" pitchFamily="34" charset="0"/>
              </a:rPr>
              <a:t> és </a:t>
            </a:r>
            <a:r>
              <a:rPr lang="hu-HU" altLang="hu-HU" sz="1600" dirty="0" err="1">
                <a:solidFill>
                  <a:srgbClr val="002060"/>
                </a:solidFill>
                <a:latin typeface="Calibri" panose="020F0502020204030204" pitchFamily="34" charset="0"/>
              </a:rPr>
              <a:t>Forward</a:t>
            </a:r>
            <a:r>
              <a:rPr lang="hu-HU" altLang="hu-HU" sz="1600" dirty="0">
                <a:solidFill>
                  <a:srgbClr val="002060"/>
                </a:solidFill>
                <a:latin typeface="Calibri" panose="020F0502020204030204" pitchFamily="34" charset="0"/>
              </a:rPr>
              <a:t> Service)</a:t>
            </a:r>
          </a:p>
          <a:p>
            <a:pPr marL="0" lvl="1">
              <a:lnSpc>
                <a:spcPct val="150000"/>
              </a:lnSpc>
              <a:spcBef>
                <a:spcPct val="0"/>
              </a:spcBef>
              <a:defRPr/>
            </a:pPr>
            <a:r>
              <a:rPr lang="hu-HU" altLang="hu-HU" sz="1600" dirty="0">
                <a:solidFill>
                  <a:srgbClr val="002060"/>
                </a:solidFill>
                <a:latin typeface="Calibri" panose="020F0502020204030204" pitchFamily="34" charset="0"/>
              </a:rPr>
              <a:t>2021: 	A konstelláció elindítása, valós idejű pont-pont összeköttetések </a:t>
            </a:r>
          </a:p>
          <a:p>
            <a:pPr marL="0" lvl="1">
              <a:lnSpc>
                <a:spcPct val="150000"/>
              </a:lnSpc>
              <a:spcBef>
                <a:spcPct val="0"/>
              </a:spcBef>
              <a:defRPr/>
            </a:pPr>
            <a:r>
              <a:rPr lang="hu-HU" altLang="hu-HU" sz="1600" dirty="0">
                <a:solidFill>
                  <a:srgbClr val="002060"/>
                </a:solidFill>
                <a:latin typeface="Calibri" panose="020F0502020204030204" pitchFamily="34" charset="0"/>
              </a:rPr>
              <a:t>	a pólusoktól haladva az egyenlítő felé folyamatosan bővülő lefedettséggel</a:t>
            </a:r>
          </a:p>
          <a:p>
            <a:pPr marL="0" lvl="1">
              <a:lnSpc>
                <a:spcPct val="150000"/>
              </a:lnSpc>
              <a:spcBef>
                <a:spcPct val="0"/>
              </a:spcBef>
              <a:defRPr/>
            </a:pPr>
            <a:r>
              <a:rPr lang="hu-HU" altLang="hu-HU" sz="1600" b="1" dirty="0">
                <a:solidFill>
                  <a:srgbClr val="002060"/>
                </a:solidFill>
                <a:latin typeface="Calibri" panose="020F0502020204030204" pitchFamily="34" charset="0"/>
              </a:rPr>
              <a:t>2022: 	Teljes körű globális szolgáltatás</a:t>
            </a:r>
          </a:p>
        </p:txBody>
      </p:sp>
      <p:pic>
        <p:nvPicPr>
          <p:cNvPr id="4" name="Kép 3"/>
          <p:cNvPicPr>
            <a:picLocks noChangeAspect="1"/>
          </p:cNvPicPr>
          <p:nvPr/>
        </p:nvPicPr>
        <p:blipFill>
          <a:blip r:embed="rId3"/>
          <a:stretch>
            <a:fillRect/>
          </a:stretch>
        </p:blipFill>
        <p:spPr>
          <a:xfrm>
            <a:off x="0" y="2618029"/>
            <a:ext cx="6052099" cy="1980543"/>
          </a:xfrm>
          <a:prstGeom prst="rect">
            <a:avLst/>
          </a:prstGeom>
        </p:spPr>
      </p:pic>
      <p:pic>
        <p:nvPicPr>
          <p:cNvPr id="5" name="Kép 4"/>
          <p:cNvPicPr>
            <a:picLocks noChangeAspect="1"/>
          </p:cNvPicPr>
          <p:nvPr/>
        </p:nvPicPr>
        <p:blipFill>
          <a:blip r:embed="rId4"/>
          <a:stretch>
            <a:fillRect/>
          </a:stretch>
        </p:blipFill>
        <p:spPr>
          <a:xfrm>
            <a:off x="6033000" y="2618030"/>
            <a:ext cx="6159001" cy="1980541"/>
          </a:xfrm>
          <a:prstGeom prst="rect">
            <a:avLst/>
          </a:prstGeom>
        </p:spPr>
      </p:pic>
      <p:sp>
        <p:nvSpPr>
          <p:cNvPr id="12" name="Téglalap 11"/>
          <p:cNvSpPr/>
          <p:nvPr/>
        </p:nvSpPr>
        <p:spPr>
          <a:xfrm>
            <a:off x="468314" y="4598571"/>
            <a:ext cx="10642601" cy="2124428"/>
          </a:xfrm>
          <a:prstGeom prst="rect">
            <a:avLst/>
          </a:prstGeom>
        </p:spPr>
        <p:txBody>
          <a:bodyPr wrap="square">
            <a:spAutoFit/>
          </a:bodyPr>
          <a:lstStyle/>
          <a:p>
            <a:pPr marL="685783" lvl="1" indent="-228594">
              <a:lnSpc>
                <a:spcPct val="150000"/>
              </a:lnSpc>
              <a:spcBef>
                <a:spcPct val="0"/>
              </a:spcBef>
              <a:buFont typeface="Wingdings" panose="05000000000000000000" pitchFamily="2" charset="2"/>
              <a:buChar char="Ø"/>
              <a:defRPr/>
            </a:pPr>
            <a:r>
              <a:rPr lang="hu-HU" altLang="hu-HU" sz="1467" dirty="0">
                <a:solidFill>
                  <a:srgbClr val="002060"/>
                </a:solidFill>
                <a:latin typeface="Calibri" panose="020F0502020204030204" pitchFamily="34" charset="0"/>
              </a:rPr>
              <a:t>108 műhold – pálya magasság: 1400 km</a:t>
            </a:r>
          </a:p>
          <a:p>
            <a:pPr marL="685783" lvl="1" indent="-228594">
              <a:lnSpc>
                <a:spcPct val="150000"/>
              </a:lnSpc>
              <a:spcBef>
                <a:spcPct val="0"/>
              </a:spcBef>
              <a:buFont typeface="Wingdings" panose="05000000000000000000" pitchFamily="2" charset="2"/>
              <a:buChar char="Ø"/>
              <a:defRPr/>
            </a:pPr>
            <a:r>
              <a:rPr lang="hu-HU" altLang="hu-HU" sz="1467" dirty="0">
                <a:solidFill>
                  <a:srgbClr val="002060"/>
                </a:solidFill>
                <a:latin typeface="Calibri" panose="020F0502020204030204" pitchFamily="34" charset="0"/>
              </a:rPr>
              <a:t>Link: </a:t>
            </a:r>
            <a:r>
              <a:rPr lang="hu-HU" altLang="hu-HU" sz="1467" dirty="0" err="1">
                <a:solidFill>
                  <a:srgbClr val="002060"/>
                </a:solidFill>
                <a:latin typeface="Calibri" panose="020F0502020204030204" pitchFamily="34" charset="0"/>
              </a:rPr>
              <a:t>Ka</a:t>
            </a:r>
            <a:r>
              <a:rPr lang="hu-HU" altLang="hu-HU" sz="1467" dirty="0">
                <a:solidFill>
                  <a:srgbClr val="002060"/>
                </a:solidFill>
                <a:latin typeface="Calibri" panose="020F0502020204030204" pitchFamily="34" charset="0"/>
              </a:rPr>
              <a:t>-sáv 1,6 </a:t>
            </a:r>
            <a:r>
              <a:rPr lang="hu-HU" altLang="hu-HU" sz="1467" dirty="0" err="1">
                <a:solidFill>
                  <a:srgbClr val="002060"/>
                </a:solidFill>
                <a:latin typeface="Calibri" panose="020F0502020204030204" pitchFamily="34" charset="0"/>
              </a:rPr>
              <a:t>Gbps</a:t>
            </a:r>
            <a:r>
              <a:rPr lang="hu-HU" altLang="hu-HU" sz="1467" dirty="0">
                <a:solidFill>
                  <a:srgbClr val="002060"/>
                </a:solidFill>
                <a:latin typeface="Calibri" panose="020F0502020204030204" pitchFamily="34" charset="0"/>
              </a:rPr>
              <a:t> </a:t>
            </a:r>
            <a:r>
              <a:rPr lang="hu-HU" altLang="hu-HU" sz="1467" dirty="0" err="1">
                <a:solidFill>
                  <a:srgbClr val="002060"/>
                </a:solidFill>
                <a:latin typeface="Calibri" panose="020F0502020204030204" pitchFamily="34" charset="0"/>
              </a:rPr>
              <a:t>full</a:t>
            </a:r>
            <a:r>
              <a:rPr lang="hu-HU" altLang="hu-HU" sz="1467" dirty="0">
                <a:solidFill>
                  <a:srgbClr val="002060"/>
                </a:solidFill>
                <a:latin typeface="Calibri" panose="020F0502020204030204" pitchFamily="34" charset="0"/>
              </a:rPr>
              <a:t>-duplex (2 nagyteljesítményű antennával akár </a:t>
            </a:r>
            <a:r>
              <a:rPr lang="hu-HU" altLang="hu-HU" sz="1467" b="1" dirty="0">
                <a:solidFill>
                  <a:srgbClr val="002060"/>
                </a:solidFill>
                <a:latin typeface="Calibri" panose="020F0502020204030204" pitchFamily="34" charset="0"/>
              </a:rPr>
              <a:t>5,2 </a:t>
            </a:r>
            <a:r>
              <a:rPr lang="hu-HU" altLang="hu-HU" sz="1467" b="1" dirty="0" err="1">
                <a:solidFill>
                  <a:srgbClr val="002060"/>
                </a:solidFill>
                <a:latin typeface="Calibri" panose="020F0502020204030204" pitchFamily="34" charset="0"/>
              </a:rPr>
              <a:t>Gbps</a:t>
            </a:r>
            <a:r>
              <a:rPr lang="hu-HU" altLang="hu-HU" sz="1467" dirty="0">
                <a:solidFill>
                  <a:srgbClr val="002060"/>
                </a:solidFill>
                <a:latin typeface="Calibri" panose="020F0502020204030204" pitchFamily="34" charset="0"/>
              </a:rPr>
              <a:t>-re bővíthető)</a:t>
            </a:r>
          </a:p>
          <a:p>
            <a:pPr marL="685783" lvl="1" indent="-228594">
              <a:lnSpc>
                <a:spcPct val="150000"/>
              </a:lnSpc>
              <a:spcBef>
                <a:spcPct val="0"/>
              </a:spcBef>
              <a:buFont typeface="Wingdings" panose="05000000000000000000" pitchFamily="2" charset="2"/>
              <a:buChar char="Ø"/>
              <a:defRPr/>
            </a:pPr>
            <a:r>
              <a:rPr lang="hu-HU" altLang="hu-HU" sz="1467" dirty="0">
                <a:solidFill>
                  <a:srgbClr val="002060"/>
                </a:solidFill>
                <a:latin typeface="Calibri" panose="020F0502020204030204" pitchFamily="34" charset="0"/>
              </a:rPr>
              <a:t>Műhold:  4 optikai műhold-műhold kapcsolat</a:t>
            </a:r>
          </a:p>
          <a:p>
            <a:pPr marL="685783" lvl="1" indent="-228594">
              <a:lnSpc>
                <a:spcPct val="150000"/>
              </a:lnSpc>
              <a:spcBef>
                <a:spcPct val="0"/>
              </a:spcBef>
              <a:buFont typeface="Wingdings" panose="05000000000000000000" pitchFamily="2" charset="2"/>
              <a:buChar char="Ø"/>
              <a:defRPr/>
            </a:pPr>
            <a:r>
              <a:rPr lang="hu-HU" altLang="hu-HU" sz="1467" dirty="0">
                <a:solidFill>
                  <a:srgbClr val="002060"/>
                </a:solidFill>
                <a:latin typeface="Calibri" panose="020F0502020204030204" pitchFamily="34" charset="0"/>
              </a:rPr>
              <a:t>Föld – műhold válaszidő: 20 </a:t>
            </a:r>
            <a:r>
              <a:rPr lang="hu-HU" altLang="hu-HU" sz="1467" dirty="0" err="1">
                <a:solidFill>
                  <a:srgbClr val="002060"/>
                </a:solidFill>
                <a:latin typeface="Calibri" panose="020F0502020204030204" pitchFamily="34" charset="0"/>
              </a:rPr>
              <a:t>ms</a:t>
            </a:r>
            <a:endParaRPr lang="hu-HU" altLang="hu-HU" sz="1467" dirty="0">
              <a:solidFill>
                <a:srgbClr val="002060"/>
              </a:solidFill>
              <a:latin typeface="Calibri" panose="020F0502020204030204" pitchFamily="34" charset="0"/>
            </a:endParaRPr>
          </a:p>
          <a:p>
            <a:pPr lvl="1">
              <a:lnSpc>
                <a:spcPct val="150000"/>
              </a:lnSpc>
              <a:spcBef>
                <a:spcPct val="0"/>
              </a:spcBef>
              <a:defRPr/>
            </a:pPr>
            <a:r>
              <a:rPr lang="hu-HU" altLang="hu-HU" sz="1467" dirty="0">
                <a:solidFill>
                  <a:srgbClr val="002060"/>
                </a:solidFill>
                <a:latin typeface="Calibri" panose="020F0502020204030204" pitchFamily="34" charset="0"/>
              </a:rPr>
              <a:t>	pl.: </a:t>
            </a:r>
            <a:r>
              <a:rPr lang="hu-HU" altLang="hu-HU" sz="1467" b="1" dirty="0">
                <a:solidFill>
                  <a:srgbClr val="002060"/>
                </a:solidFill>
                <a:latin typeface="Calibri" panose="020F0502020204030204" pitchFamily="34" charset="0"/>
              </a:rPr>
              <a:t>Földi vonalon London – Szingapúr: 180 </a:t>
            </a:r>
            <a:r>
              <a:rPr lang="hu-HU" altLang="hu-HU" sz="1467" b="1" dirty="0" err="1">
                <a:solidFill>
                  <a:srgbClr val="002060"/>
                </a:solidFill>
                <a:latin typeface="Calibri" panose="020F0502020204030204" pitchFamily="34" charset="0"/>
              </a:rPr>
              <a:t>ms</a:t>
            </a:r>
            <a:r>
              <a:rPr lang="hu-HU" altLang="hu-HU" sz="1467" b="1" dirty="0">
                <a:solidFill>
                  <a:srgbClr val="002060"/>
                </a:solidFill>
                <a:latin typeface="Calibri" panose="020F0502020204030204" pitchFamily="34" charset="0"/>
              </a:rPr>
              <a:t>; </a:t>
            </a:r>
          </a:p>
          <a:p>
            <a:pPr lvl="1">
              <a:lnSpc>
                <a:spcPct val="150000"/>
              </a:lnSpc>
              <a:spcBef>
                <a:spcPct val="0"/>
              </a:spcBef>
              <a:defRPr/>
            </a:pPr>
            <a:r>
              <a:rPr lang="hu-HU" altLang="hu-HU" sz="1467" b="1" dirty="0">
                <a:solidFill>
                  <a:srgbClr val="002060"/>
                </a:solidFill>
                <a:latin typeface="Calibri" panose="020F0502020204030204" pitchFamily="34" charset="0"/>
              </a:rPr>
              <a:t>	       </a:t>
            </a:r>
            <a:r>
              <a:rPr lang="hu-HU" altLang="hu-HU" sz="1467" b="1" dirty="0" err="1">
                <a:solidFill>
                  <a:srgbClr val="002060"/>
                </a:solidFill>
                <a:latin typeface="Calibri" panose="020F0502020204030204" pitchFamily="34" charset="0"/>
              </a:rPr>
              <a:t>LeoSat-on</a:t>
            </a:r>
            <a:r>
              <a:rPr lang="hu-HU" altLang="hu-HU" sz="1467" b="1" dirty="0">
                <a:solidFill>
                  <a:srgbClr val="002060"/>
                </a:solidFill>
                <a:latin typeface="Calibri" panose="020F0502020204030204" pitchFamily="34" charset="0"/>
              </a:rPr>
              <a:t> keresztül 120 </a:t>
            </a:r>
            <a:r>
              <a:rPr lang="hu-HU" altLang="hu-HU" sz="1467" b="1" dirty="0" err="1">
                <a:solidFill>
                  <a:srgbClr val="002060"/>
                </a:solidFill>
                <a:latin typeface="Calibri" panose="020F0502020204030204" pitchFamily="34" charset="0"/>
              </a:rPr>
              <a:t>ms</a:t>
            </a:r>
            <a:endParaRPr lang="hu-HU" altLang="hu-HU" sz="1467"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9176520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églalap 18"/>
          <p:cNvSpPr/>
          <p:nvPr/>
        </p:nvSpPr>
        <p:spPr>
          <a:xfrm>
            <a:off x="9078730" y="3265455"/>
            <a:ext cx="2869431" cy="3479158"/>
          </a:xfrm>
          <a:prstGeom prst="rect">
            <a:avLst/>
          </a:prstGeom>
        </p:spPr>
        <p:txBody>
          <a:bodyPr wrap="square">
            <a:spAutoFit/>
          </a:bodyPr>
          <a:lstStyle/>
          <a:p>
            <a:pPr marL="0" lvl="1" algn="ctr">
              <a:lnSpc>
                <a:spcPct val="150000"/>
              </a:lnSpc>
              <a:spcBef>
                <a:spcPct val="0"/>
              </a:spcBef>
              <a:defRPr/>
            </a:pPr>
            <a:r>
              <a:rPr lang="hu-HU" altLang="hu-HU" sz="1467" b="1" u="sng" dirty="0">
                <a:solidFill>
                  <a:srgbClr val="002060"/>
                </a:solidFill>
                <a:latin typeface="Calibri" panose="020F0502020204030204" pitchFamily="34" charset="0"/>
              </a:rPr>
              <a:t>3. Fázis (2027):</a:t>
            </a:r>
          </a:p>
          <a:p>
            <a:pPr marL="0" lvl="1" algn="ctr">
              <a:lnSpc>
                <a:spcPct val="150000"/>
              </a:lnSpc>
              <a:spcBef>
                <a:spcPct val="0"/>
              </a:spcBef>
              <a:defRPr/>
            </a:pPr>
            <a:r>
              <a:rPr lang="hu-HU" altLang="hu-HU" sz="1467" b="1" dirty="0">
                <a:solidFill>
                  <a:srgbClr val="FF0000"/>
                </a:solidFill>
                <a:latin typeface="Calibri" panose="020F0502020204030204" pitchFamily="34" charset="0"/>
              </a:rPr>
              <a:t>4425 műhold összesen</a:t>
            </a:r>
          </a:p>
          <a:p>
            <a:pPr marL="0" lvl="1" algn="ctr">
              <a:lnSpc>
                <a:spcPct val="150000"/>
              </a:lnSpc>
              <a:spcBef>
                <a:spcPct val="0"/>
              </a:spcBef>
              <a:defRPr/>
            </a:pPr>
            <a:r>
              <a:rPr lang="hu-HU" altLang="hu-HU" sz="1467" dirty="0">
                <a:solidFill>
                  <a:srgbClr val="002060"/>
                </a:solidFill>
                <a:latin typeface="Calibri" panose="020F0502020204030204" pitchFamily="34" charset="0"/>
              </a:rPr>
              <a:t>Pálya magasság: 1150 km</a:t>
            </a:r>
          </a:p>
          <a:p>
            <a:pPr marL="0" lvl="1" algn="ctr">
              <a:lnSpc>
                <a:spcPct val="150000"/>
              </a:lnSpc>
              <a:spcBef>
                <a:spcPct val="0"/>
              </a:spcBef>
              <a:defRPr/>
            </a:pPr>
            <a:r>
              <a:rPr lang="hu-HU" altLang="hu-HU" sz="1467" dirty="0" smtClean="0">
                <a:solidFill>
                  <a:srgbClr val="002060"/>
                </a:solidFill>
                <a:latin typeface="Calibri" panose="020F0502020204030204" pitchFamily="34" charset="0"/>
              </a:rPr>
              <a:t>+</a:t>
            </a:r>
            <a:r>
              <a:rPr lang="hu-HU" altLang="hu-HU" sz="1467" dirty="0">
                <a:solidFill>
                  <a:srgbClr val="002060"/>
                </a:solidFill>
                <a:latin typeface="Calibri" panose="020F0502020204030204" pitchFamily="34" charset="0"/>
              </a:rPr>
              <a:t>8 orbitális pályán (74° </a:t>
            </a:r>
            <a:r>
              <a:rPr lang="hu-HU" altLang="hu-HU" sz="1467" dirty="0" err="1">
                <a:solidFill>
                  <a:srgbClr val="002060"/>
                </a:solidFill>
                <a:latin typeface="Calibri" panose="020F0502020204030204" pitchFamily="34" charset="0"/>
              </a:rPr>
              <a:t>incl</a:t>
            </a:r>
            <a:r>
              <a:rPr lang="hu-HU" altLang="hu-HU" sz="1467" dirty="0">
                <a:solidFill>
                  <a:srgbClr val="002060"/>
                </a:solidFill>
                <a:latin typeface="Calibri" panose="020F0502020204030204" pitchFamily="34" charset="0"/>
              </a:rPr>
              <a:t>.)</a:t>
            </a:r>
          </a:p>
          <a:p>
            <a:pPr marL="0" lvl="1" algn="ctr">
              <a:lnSpc>
                <a:spcPct val="150000"/>
              </a:lnSpc>
              <a:spcBef>
                <a:spcPct val="0"/>
              </a:spcBef>
              <a:defRPr/>
            </a:pPr>
            <a:r>
              <a:rPr lang="hu-HU" altLang="hu-HU" sz="1467" dirty="0">
                <a:solidFill>
                  <a:srgbClr val="002060"/>
                </a:solidFill>
                <a:latin typeface="Calibri" panose="020F0502020204030204" pitchFamily="34" charset="0"/>
              </a:rPr>
              <a:t>50 műhold/pálya</a:t>
            </a:r>
          </a:p>
          <a:p>
            <a:pPr marL="0" lvl="1" algn="ctr">
              <a:lnSpc>
                <a:spcPct val="150000"/>
              </a:lnSpc>
              <a:spcBef>
                <a:spcPct val="0"/>
              </a:spcBef>
              <a:defRPr/>
            </a:pPr>
            <a:r>
              <a:rPr lang="hu-HU" altLang="hu-HU" sz="1467" dirty="0">
                <a:solidFill>
                  <a:srgbClr val="002060"/>
                </a:solidFill>
                <a:latin typeface="Calibri" panose="020F0502020204030204" pitchFamily="34" charset="0"/>
              </a:rPr>
              <a:t>+6 orbitális pályán (75° </a:t>
            </a:r>
            <a:r>
              <a:rPr lang="hu-HU" altLang="hu-HU" sz="1467" dirty="0" err="1">
                <a:solidFill>
                  <a:srgbClr val="002060"/>
                </a:solidFill>
                <a:latin typeface="Calibri" panose="020F0502020204030204" pitchFamily="34" charset="0"/>
              </a:rPr>
              <a:t>incl</a:t>
            </a:r>
            <a:r>
              <a:rPr lang="hu-HU" altLang="hu-HU" sz="1467" dirty="0">
                <a:solidFill>
                  <a:srgbClr val="002060"/>
                </a:solidFill>
                <a:latin typeface="Calibri" panose="020F0502020204030204" pitchFamily="34" charset="0"/>
              </a:rPr>
              <a:t>.)</a:t>
            </a:r>
          </a:p>
          <a:p>
            <a:pPr marL="0" lvl="1" algn="ctr">
              <a:lnSpc>
                <a:spcPct val="150000"/>
              </a:lnSpc>
              <a:spcBef>
                <a:spcPct val="0"/>
              </a:spcBef>
              <a:defRPr/>
            </a:pPr>
            <a:r>
              <a:rPr lang="hu-HU" altLang="hu-HU" sz="1467" dirty="0">
                <a:solidFill>
                  <a:srgbClr val="002060"/>
                </a:solidFill>
                <a:latin typeface="Calibri" panose="020F0502020204030204" pitchFamily="34" charset="0"/>
              </a:rPr>
              <a:t>75 műhold/pálya</a:t>
            </a:r>
          </a:p>
          <a:p>
            <a:pPr marL="0" lvl="1" algn="ctr">
              <a:lnSpc>
                <a:spcPct val="150000"/>
              </a:lnSpc>
              <a:spcBef>
                <a:spcPct val="0"/>
              </a:spcBef>
              <a:defRPr/>
            </a:pPr>
            <a:r>
              <a:rPr lang="hu-HU" altLang="hu-HU" sz="1467" dirty="0">
                <a:solidFill>
                  <a:srgbClr val="002060"/>
                </a:solidFill>
                <a:latin typeface="Calibri" panose="020F0502020204030204" pitchFamily="34" charset="0"/>
              </a:rPr>
              <a:t>+5 orbitális pályán (81° </a:t>
            </a:r>
            <a:r>
              <a:rPr lang="hu-HU" altLang="hu-HU" sz="1467" dirty="0" err="1">
                <a:solidFill>
                  <a:srgbClr val="002060"/>
                </a:solidFill>
                <a:latin typeface="Calibri" panose="020F0502020204030204" pitchFamily="34" charset="0"/>
              </a:rPr>
              <a:t>incl</a:t>
            </a:r>
            <a:r>
              <a:rPr lang="hu-HU" altLang="hu-HU" sz="1467" dirty="0">
                <a:solidFill>
                  <a:srgbClr val="002060"/>
                </a:solidFill>
                <a:latin typeface="Calibri" panose="020F0502020204030204" pitchFamily="34" charset="0"/>
              </a:rPr>
              <a:t>.)</a:t>
            </a:r>
          </a:p>
          <a:p>
            <a:pPr marL="0" lvl="1" algn="ctr">
              <a:lnSpc>
                <a:spcPct val="150000"/>
              </a:lnSpc>
              <a:spcBef>
                <a:spcPct val="0"/>
              </a:spcBef>
              <a:defRPr/>
            </a:pPr>
            <a:r>
              <a:rPr lang="hu-HU" altLang="hu-HU" sz="1467" dirty="0">
                <a:solidFill>
                  <a:srgbClr val="002060"/>
                </a:solidFill>
                <a:latin typeface="Calibri" panose="020F0502020204030204" pitchFamily="34" charset="0"/>
              </a:rPr>
              <a:t>75 műhold/pálya</a:t>
            </a:r>
          </a:p>
          <a:p>
            <a:pPr marL="0" lvl="1" algn="ctr">
              <a:lnSpc>
                <a:spcPct val="150000"/>
              </a:lnSpc>
              <a:spcBef>
                <a:spcPct val="0"/>
              </a:spcBef>
              <a:defRPr/>
            </a:pPr>
            <a:endParaRPr lang="hu-HU" altLang="hu-HU" sz="1467" dirty="0">
              <a:solidFill>
                <a:srgbClr val="002060"/>
              </a:solidFill>
              <a:latin typeface="Calibri" panose="020F0502020204030204" pitchFamily="34" charset="0"/>
            </a:endParaRPr>
          </a:p>
        </p:txBody>
      </p:sp>
      <p:sp>
        <p:nvSpPr>
          <p:cNvPr id="3074" name="Rectangle 2"/>
          <p:cNvSpPr>
            <a:spLocks noGrp="1" noChangeArrowheads="1"/>
          </p:cNvSpPr>
          <p:nvPr>
            <p:ph type="title"/>
          </p:nvPr>
        </p:nvSpPr>
        <p:spPr>
          <a:xfrm>
            <a:off x="468314" y="468315"/>
            <a:ext cx="6551612" cy="346075"/>
          </a:xfrm>
        </p:spPr>
        <p:txBody>
          <a:bodyPr/>
          <a:lstStyle/>
          <a:p>
            <a:pPr algn="just"/>
            <a:r>
              <a:rPr lang="hu-HU" sz="2400" b="1" dirty="0">
                <a:solidFill>
                  <a:schemeClr val="bg1"/>
                </a:solidFill>
                <a:latin typeface="Calibri" pitchFamily="34" charset="0"/>
              </a:rPr>
              <a:t>Starlink (</a:t>
            </a:r>
            <a:r>
              <a:rPr lang="hu-HU" sz="2400" b="1" dirty="0" err="1">
                <a:solidFill>
                  <a:schemeClr val="bg1"/>
                </a:solidFill>
                <a:latin typeface="Calibri" pitchFamily="34" charset="0"/>
              </a:rPr>
              <a:t>SpaceX</a:t>
            </a:r>
            <a:r>
              <a:rPr lang="hu-HU" sz="2400" b="1" dirty="0">
                <a:solidFill>
                  <a:schemeClr val="bg1"/>
                </a:solidFill>
                <a:latin typeface="Calibri" pitchFamily="34" charset="0"/>
              </a:rPr>
              <a:t>) </a:t>
            </a:r>
            <a:r>
              <a:rPr lang="hu-HU" sz="1867" b="1" dirty="0">
                <a:solidFill>
                  <a:schemeClr val="bg1"/>
                </a:solidFill>
                <a:latin typeface="Calibri" pitchFamily="34" charset="0"/>
              </a:rPr>
              <a:t>1/2</a:t>
            </a:r>
          </a:p>
        </p:txBody>
      </p:sp>
      <p:sp>
        <p:nvSpPr>
          <p:cNvPr id="3075" name="Text Box 4"/>
          <p:cNvSpPr txBox="1">
            <a:spLocks noChangeArrowheads="1"/>
          </p:cNvSpPr>
          <p:nvPr/>
        </p:nvSpPr>
        <p:spPr bwMode="auto">
          <a:xfrm>
            <a:off x="11110916" y="6308732"/>
            <a:ext cx="719137" cy="338554"/>
          </a:xfrm>
          <a:prstGeom prst="rect">
            <a:avLst/>
          </a:prstGeom>
          <a:noFill/>
          <a:ln w="9525">
            <a:noFill/>
            <a:miter lim="800000"/>
            <a:headEnd/>
            <a:tailEnd/>
          </a:ln>
        </p:spPr>
        <p:txBody>
          <a:bodyPr>
            <a:spAutoFit/>
          </a:bodyPr>
          <a:lstStyle/>
          <a:p>
            <a:pPr algn="ctr" fontAlgn="base">
              <a:spcBef>
                <a:spcPct val="0"/>
              </a:spcBef>
              <a:spcAft>
                <a:spcPct val="0"/>
              </a:spcAft>
              <a:defRPr/>
            </a:pPr>
            <a:fld id="{E4A1E1FC-C53B-4DE4-B490-5447747ED0D5}" type="slidenum">
              <a:rPr lang="hu-HU" sz="1600" b="1">
                <a:solidFill>
                  <a:srgbClr val="00A5DA"/>
                </a:solidFill>
                <a:latin typeface="Arial" charset="0"/>
                <a:cs typeface="Arial" charset="0"/>
              </a:rPr>
              <a:pPr algn="ctr" fontAlgn="base">
                <a:spcBef>
                  <a:spcPct val="0"/>
                </a:spcBef>
                <a:spcAft>
                  <a:spcPct val="0"/>
                </a:spcAft>
                <a:defRPr/>
              </a:pPr>
              <a:t>7</a:t>
            </a:fld>
            <a:endParaRPr lang="hu-HU" sz="1600" b="1" dirty="0">
              <a:solidFill>
                <a:srgbClr val="00A5DA"/>
              </a:solidFill>
              <a:latin typeface="Arial" charset="0"/>
              <a:cs typeface="Arial" charset="0"/>
            </a:endParaRPr>
          </a:p>
        </p:txBody>
      </p:sp>
      <p:sp>
        <p:nvSpPr>
          <p:cNvPr id="2" name="Téglalap 1"/>
          <p:cNvSpPr/>
          <p:nvPr/>
        </p:nvSpPr>
        <p:spPr>
          <a:xfrm>
            <a:off x="-1" y="3267209"/>
            <a:ext cx="4018373" cy="1447063"/>
          </a:xfrm>
          <a:prstGeom prst="rect">
            <a:avLst/>
          </a:prstGeom>
        </p:spPr>
        <p:txBody>
          <a:bodyPr wrap="square">
            <a:spAutoFit/>
          </a:bodyPr>
          <a:lstStyle/>
          <a:p>
            <a:pPr marL="0" lvl="1" algn="ctr">
              <a:lnSpc>
                <a:spcPct val="150000"/>
              </a:lnSpc>
              <a:spcBef>
                <a:spcPct val="0"/>
              </a:spcBef>
              <a:defRPr/>
            </a:pPr>
            <a:r>
              <a:rPr lang="hu-HU" altLang="hu-HU" sz="1467" dirty="0">
                <a:solidFill>
                  <a:srgbClr val="002060"/>
                </a:solidFill>
                <a:latin typeface="Calibri" panose="020F0502020204030204" pitchFamily="34" charset="0"/>
              </a:rPr>
              <a:t>Az első 60 sikeresen </a:t>
            </a:r>
            <a:r>
              <a:rPr lang="hu-HU" altLang="hu-HU" sz="1467" dirty="0" smtClean="0">
                <a:solidFill>
                  <a:srgbClr val="002060"/>
                </a:solidFill>
                <a:latin typeface="Calibri" panose="020F0502020204030204" pitchFamily="34" charset="0"/>
              </a:rPr>
              <a:t>fellőve: </a:t>
            </a:r>
            <a:r>
              <a:rPr lang="hu-HU" altLang="hu-HU" sz="1467" dirty="0">
                <a:solidFill>
                  <a:srgbClr val="002060"/>
                </a:solidFill>
                <a:latin typeface="Calibri" panose="020F0502020204030204" pitchFamily="34" charset="0"/>
              </a:rPr>
              <a:t>2019.05.24</a:t>
            </a:r>
            <a:r>
              <a:rPr lang="hu-HU" altLang="hu-HU" sz="1467" dirty="0" smtClean="0">
                <a:solidFill>
                  <a:srgbClr val="002060"/>
                </a:solidFill>
                <a:latin typeface="Calibri" panose="020F0502020204030204" pitchFamily="34" charset="0"/>
              </a:rPr>
              <a:t>.</a:t>
            </a:r>
          </a:p>
          <a:p>
            <a:pPr marL="0" lvl="1" algn="ctr">
              <a:lnSpc>
                <a:spcPct val="150000"/>
              </a:lnSpc>
              <a:spcBef>
                <a:spcPct val="0"/>
              </a:spcBef>
              <a:defRPr/>
            </a:pPr>
            <a:r>
              <a:rPr lang="hu-HU" altLang="hu-HU" sz="1467" dirty="0" smtClean="0">
                <a:solidFill>
                  <a:srgbClr val="002060"/>
                </a:solidFill>
                <a:latin typeface="Calibri" panose="020F0502020204030204" pitchFamily="34" charset="0"/>
              </a:rPr>
              <a:t>A második 60 is sikeresen fellőve: 2019.11.11.</a:t>
            </a:r>
          </a:p>
          <a:p>
            <a:pPr marL="0" lvl="1" algn="ctr">
              <a:lnSpc>
                <a:spcPct val="150000"/>
              </a:lnSpc>
              <a:spcBef>
                <a:spcPct val="0"/>
              </a:spcBef>
              <a:defRPr/>
            </a:pPr>
            <a:r>
              <a:rPr lang="hu-HU" altLang="hu-HU" sz="1467" dirty="0" smtClean="0">
                <a:solidFill>
                  <a:srgbClr val="002060"/>
                </a:solidFill>
                <a:latin typeface="Calibri" panose="020F0502020204030204" pitchFamily="34" charset="0"/>
              </a:rPr>
              <a:t>A harmadik 60 fellövése: 2019.12.??.</a:t>
            </a:r>
          </a:p>
          <a:p>
            <a:pPr marL="0" lvl="1" algn="ctr">
              <a:lnSpc>
                <a:spcPct val="150000"/>
              </a:lnSpc>
              <a:spcBef>
                <a:spcPct val="0"/>
              </a:spcBef>
              <a:defRPr/>
            </a:pPr>
            <a:endParaRPr lang="hu-HU" altLang="hu-HU" sz="1467" dirty="0">
              <a:solidFill>
                <a:srgbClr val="002060"/>
              </a:solidFill>
              <a:latin typeface="Calibri" panose="020F0502020204030204" pitchFamily="34" charset="0"/>
            </a:endParaRPr>
          </a:p>
        </p:txBody>
      </p:sp>
      <p:pic>
        <p:nvPicPr>
          <p:cNvPr id="7170" name="Picture 2" descr="Kapcsolódó ké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151869"/>
            <a:ext cx="1260953" cy="211756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apcsolódó ké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0954" y="1151871"/>
            <a:ext cx="3874465" cy="2118848"/>
          </a:xfrm>
          <a:prstGeom prst="rect">
            <a:avLst/>
          </a:prstGeom>
          <a:noFill/>
          <a:extLst>
            <a:ext uri="{909E8E84-426E-40DD-AFC4-6F175D3DCCD1}">
              <a14:hiddenFill xmlns:a14="http://schemas.microsoft.com/office/drawing/2010/main">
                <a:solidFill>
                  <a:srgbClr val="FFFFFF"/>
                </a:solidFill>
              </a14:hiddenFill>
            </a:ext>
          </a:extLst>
        </p:spPr>
      </p:pic>
      <p:pic>
        <p:nvPicPr>
          <p:cNvPr id="9" name="Kép 8"/>
          <p:cNvPicPr>
            <a:picLocks noChangeAspect="1"/>
          </p:cNvPicPr>
          <p:nvPr/>
        </p:nvPicPr>
        <p:blipFill>
          <a:blip r:embed="rId5"/>
          <a:stretch>
            <a:fillRect/>
          </a:stretch>
        </p:blipFill>
        <p:spPr>
          <a:xfrm>
            <a:off x="6463551" y="1150758"/>
            <a:ext cx="2367867" cy="2117564"/>
          </a:xfrm>
          <a:prstGeom prst="rect">
            <a:avLst/>
          </a:prstGeom>
        </p:spPr>
      </p:pic>
      <p:pic>
        <p:nvPicPr>
          <p:cNvPr id="11" name="Kép 10"/>
          <p:cNvPicPr>
            <a:picLocks noChangeAspect="1"/>
          </p:cNvPicPr>
          <p:nvPr/>
        </p:nvPicPr>
        <p:blipFill>
          <a:blip r:embed="rId6"/>
          <a:stretch>
            <a:fillRect/>
          </a:stretch>
        </p:blipFill>
        <p:spPr>
          <a:xfrm>
            <a:off x="4018372" y="1150758"/>
            <a:ext cx="2445179" cy="2116452"/>
          </a:xfrm>
          <a:prstGeom prst="rect">
            <a:avLst/>
          </a:prstGeom>
        </p:spPr>
      </p:pic>
      <p:pic>
        <p:nvPicPr>
          <p:cNvPr id="12" name="Kép 11"/>
          <p:cNvPicPr>
            <a:picLocks noChangeAspect="1"/>
          </p:cNvPicPr>
          <p:nvPr/>
        </p:nvPicPr>
        <p:blipFill>
          <a:blip r:embed="rId7"/>
          <a:stretch>
            <a:fillRect/>
          </a:stretch>
        </p:blipFill>
        <p:spPr>
          <a:xfrm>
            <a:off x="8831418" y="1151870"/>
            <a:ext cx="3360583" cy="2116452"/>
          </a:xfrm>
          <a:prstGeom prst="rect">
            <a:avLst/>
          </a:prstGeom>
        </p:spPr>
      </p:pic>
      <p:sp>
        <p:nvSpPr>
          <p:cNvPr id="17" name="Téglalap 16"/>
          <p:cNvSpPr/>
          <p:nvPr/>
        </p:nvSpPr>
        <p:spPr>
          <a:xfrm>
            <a:off x="3937093" y="3265455"/>
            <a:ext cx="2479600" cy="2124428"/>
          </a:xfrm>
          <a:prstGeom prst="rect">
            <a:avLst/>
          </a:prstGeom>
        </p:spPr>
        <p:txBody>
          <a:bodyPr wrap="square">
            <a:spAutoFit/>
          </a:bodyPr>
          <a:lstStyle/>
          <a:p>
            <a:pPr marL="0" lvl="1" algn="ctr">
              <a:lnSpc>
                <a:spcPct val="150000"/>
              </a:lnSpc>
              <a:spcBef>
                <a:spcPct val="0"/>
              </a:spcBef>
              <a:defRPr/>
            </a:pPr>
            <a:r>
              <a:rPr lang="hu-HU" altLang="hu-HU" sz="1467" b="1" u="sng" dirty="0">
                <a:solidFill>
                  <a:srgbClr val="002060"/>
                </a:solidFill>
                <a:latin typeface="Calibri" panose="020F0502020204030204" pitchFamily="34" charset="0"/>
              </a:rPr>
              <a:t>1. fázis:</a:t>
            </a:r>
          </a:p>
          <a:p>
            <a:pPr marL="0" lvl="1" algn="ctr">
              <a:lnSpc>
                <a:spcPct val="150000"/>
              </a:lnSpc>
              <a:spcBef>
                <a:spcPct val="0"/>
              </a:spcBef>
              <a:defRPr/>
            </a:pPr>
            <a:r>
              <a:rPr lang="hu-HU" altLang="hu-HU" sz="1467" dirty="0">
                <a:solidFill>
                  <a:srgbClr val="002060"/>
                </a:solidFill>
                <a:latin typeface="Calibri" panose="020F0502020204030204" pitchFamily="34" charset="0"/>
              </a:rPr>
              <a:t>1600 </a:t>
            </a:r>
            <a:r>
              <a:rPr lang="hu-HU" altLang="hu-HU" sz="1467" dirty="0" smtClean="0">
                <a:solidFill>
                  <a:srgbClr val="002060"/>
                </a:solidFill>
                <a:latin typeface="Calibri" panose="020F0502020204030204" pitchFamily="34" charset="0"/>
              </a:rPr>
              <a:t>műhold </a:t>
            </a:r>
          </a:p>
          <a:p>
            <a:pPr marL="0" lvl="1" algn="ctr">
              <a:lnSpc>
                <a:spcPct val="150000"/>
              </a:lnSpc>
              <a:spcBef>
                <a:spcPct val="0"/>
              </a:spcBef>
              <a:defRPr/>
            </a:pPr>
            <a:r>
              <a:rPr lang="hu-HU" altLang="hu-HU" sz="1467" dirty="0" smtClean="0">
                <a:solidFill>
                  <a:srgbClr val="002060"/>
                </a:solidFill>
                <a:latin typeface="Calibri" panose="020F0502020204030204" pitchFamily="34" charset="0"/>
              </a:rPr>
              <a:t>Pálya magasság: 550 km</a:t>
            </a:r>
            <a:endParaRPr lang="hu-HU" altLang="hu-HU" sz="1467" dirty="0">
              <a:solidFill>
                <a:srgbClr val="002060"/>
              </a:solidFill>
              <a:latin typeface="Calibri" panose="020F0502020204030204" pitchFamily="34" charset="0"/>
            </a:endParaRPr>
          </a:p>
          <a:p>
            <a:pPr marL="0" lvl="1" algn="ctr">
              <a:lnSpc>
                <a:spcPct val="150000"/>
              </a:lnSpc>
              <a:spcBef>
                <a:spcPct val="0"/>
              </a:spcBef>
              <a:defRPr/>
            </a:pPr>
            <a:r>
              <a:rPr lang="hu-HU" altLang="hu-HU" sz="1467" dirty="0">
                <a:solidFill>
                  <a:srgbClr val="002060"/>
                </a:solidFill>
                <a:latin typeface="Calibri" panose="020F0502020204030204" pitchFamily="34" charset="0"/>
              </a:rPr>
              <a:t>32 orbitális pályán (50° </a:t>
            </a:r>
            <a:r>
              <a:rPr lang="hu-HU" altLang="hu-HU" sz="1467" dirty="0" err="1">
                <a:solidFill>
                  <a:srgbClr val="002060"/>
                </a:solidFill>
                <a:latin typeface="Calibri" panose="020F0502020204030204" pitchFamily="34" charset="0"/>
              </a:rPr>
              <a:t>incl</a:t>
            </a:r>
            <a:r>
              <a:rPr lang="hu-HU" altLang="hu-HU" sz="1467" dirty="0">
                <a:solidFill>
                  <a:srgbClr val="002060"/>
                </a:solidFill>
                <a:latin typeface="Calibri" panose="020F0502020204030204" pitchFamily="34" charset="0"/>
              </a:rPr>
              <a:t>.)</a:t>
            </a:r>
          </a:p>
          <a:p>
            <a:pPr marL="0" lvl="1" algn="ctr">
              <a:lnSpc>
                <a:spcPct val="150000"/>
              </a:lnSpc>
              <a:spcBef>
                <a:spcPct val="0"/>
              </a:spcBef>
              <a:defRPr/>
            </a:pPr>
            <a:r>
              <a:rPr lang="hu-HU" altLang="hu-HU" sz="1467" dirty="0">
                <a:solidFill>
                  <a:srgbClr val="002060"/>
                </a:solidFill>
                <a:latin typeface="Calibri" panose="020F0502020204030204" pitchFamily="34" charset="0"/>
              </a:rPr>
              <a:t>50 műhold/pálya</a:t>
            </a:r>
          </a:p>
          <a:p>
            <a:pPr marL="0" lvl="1" algn="ctr">
              <a:lnSpc>
                <a:spcPct val="150000"/>
              </a:lnSpc>
              <a:spcBef>
                <a:spcPct val="0"/>
              </a:spcBef>
              <a:defRPr/>
            </a:pPr>
            <a:r>
              <a:rPr lang="hu-HU" altLang="hu-HU" sz="1467" dirty="0">
                <a:solidFill>
                  <a:srgbClr val="002060"/>
                </a:solidFill>
                <a:latin typeface="Calibri" panose="020F0502020204030204" pitchFamily="34" charset="0"/>
              </a:rPr>
              <a:t>5 lézer link/műhold</a:t>
            </a:r>
          </a:p>
        </p:txBody>
      </p:sp>
      <p:sp>
        <p:nvSpPr>
          <p:cNvPr id="18" name="Téglalap 17"/>
          <p:cNvSpPr/>
          <p:nvPr/>
        </p:nvSpPr>
        <p:spPr>
          <a:xfrm>
            <a:off x="6312827" y="3265455"/>
            <a:ext cx="2789381" cy="2124428"/>
          </a:xfrm>
          <a:prstGeom prst="rect">
            <a:avLst/>
          </a:prstGeom>
        </p:spPr>
        <p:txBody>
          <a:bodyPr wrap="square">
            <a:spAutoFit/>
          </a:bodyPr>
          <a:lstStyle/>
          <a:p>
            <a:pPr marL="0" lvl="1" algn="ctr">
              <a:lnSpc>
                <a:spcPct val="150000"/>
              </a:lnSpc>
              <a:spcBef>
                <a:spcPct val="0"/>
              </a:spcBef>
              <a:defRPr/>
            </a:pPr>
            <a:r>
              <a:rPr lang="hu-HU" altLang="hu-HU" sz="1467" b="1" u="sng" dirty="0">
                <a:solidFill>
                  <a:srgbClr val="002060"/>
                </a:solidFill>
                <a:latin typeface="Calibri" panose="020F0502020204030204" pitchFamily="34" charset="0"/>
              </a:rPr>
              <a:t>2. Fázis (2024):</a:t>
            </a:r>
          </a:p>
          <a:p>
            <a:pPr marL="0" lvl="1" algn="ctr">
              <a:lnSpc>
                <a:spcPct val="150000"/>
              </a:lnSpc>
              <a:spcBef>
                <a:spcPct val="0"/>
              </a:spcBef>
              <a:defRPr/>
            </a:pPr>
            <a:r>
              <a:rPr lang="hu-HU" altLang="hu-HU" sz="1467" dirty="0">
                <a:solidFill>
                  <a:srgbClr val="002060"/>
                </a:solidFill>
                <a:latin typeface="Calibri" panose="020F0502020204030204" pitchFamily="34" charset="0"/>
              </a:rPr>
              <a:t>+1600 </a:t>
            </a:r>
            <a:r>
              <a:rPr lang="hu-HU" altLang="hu-HU" sz="1467" dirty="0" smtClean="0">
                <a:solidFill>
                  <a:srgbClr val="002060"/>
                </a:solidFill>
                <a:latin typeface="Calibri" panose="020F0502020204030204" pitchFamily="34" charset="0"/>
              </a:rPr>
              <a:t>műhold</a:t>
            </a:r>
          </a:p>
          <a:p>
            <a:pPr marL="0" lvl="1" algn="ctr">
              <a:lnSpc>
                <a:spcPct val="150000"/>
              </a:lnSpc>
              <a:spcBef>
                <a:spcPct val="0"/>
              </a:spcBef>
              <a:defRPr/>
            </a:pPr>
            <a:r>
              <a:rPr lang="hu-HU" altLang="hu-HU" sz="1467" dirty="0">
                <a:solidFill>
                  <a:srgbClr val="002060"/>
                </a:solidFill>
                <a:latin typeface="Calibri" panose="020F0502020204030204" pitchFamily="34" charset="0"/>
              </a:rPr>
              <a:t>Pálya magasság: </a:t>
            </a:r>
            <a:r>
              <a:rPr lang="hu-HU" altLang="hu-HU" sz="1467" dirty="0" smtClean="0">
                <a:solidFill>
                  <a:srgbClr val="002060"/>
                </a:solidFill>
                <a:latin typeface="Calibri" panose="020F0502020204030204" pitchFamily="34" charset="0"/>
              </a:rPr>
              <a:t>1150 km</a:t>
            </a:r>
            <a:endParaRPr lang="hu-HU" altLang="hu-HU" sz="1467" dirty="0">
              <a:solidFill>
                <a:srgbClr val="002060"/>
              </a:solidFill>
              <a:latin typeface="Calibri" panose="020F0502020204030204" pitchFamily="34" charset="0"/>
            </a:endParaRPr>
          </a:p>
          <a:p>
            <a:pPr marL="0" lvl="1" algn="ctr">
              <a:lnSpc>
                <a:spcPct val="150000"/>
              </a:lnSpc>
              <a:spcBef>
                <a:spcPct val="0"/>
              </a:spcBef>
              <a:defRPr/>
            </a:pPr>
            <a:r>
              <a:rPr lang="hu-HU" altLang="hu-HU" sz="1467" dirty="0">
                <a:solidFill>
                  <a:srgbClr val="002060"/>
                </a:solidFill>
                <a:latin typeface="Calibri" panose="020F0502020204030204" pitchFamily="34" charset="0"/>
              </a:rPr>
              <a:t>+32 alacsonyabb (és gyorsabb) orbitális pályán (53,8° </a:t>
            </a:r>
            <a:r>
              <a:rPr lang="hu-HU" altLang="hu-HU" sz="1467" dirty="0" err="1">
                <a:solidFill>
                  <a:srgbClr val="002060"/>
                </a:solidFill>
                <a:latin typeface="Calibri" panose="020F0502020204030204" pitchFamily="34" charset="0"/>
              </a:rPr>
              <a:t>incl</a:t>
            </a:r>
            <a:r>
              <a:rPr lang="hu-HU" altLang="hu-HU" sz="1467" dirty="0">
                <a:solidFill>
                  <a:srgbClr val="002060"/>
                </a:solidFill>
                <a:latin typeface="Calibri" panose="020F0502020204030204" pitchFamily="34" charset="0"/>
              </a:rPr>
              <a:t>.)</a:t>
            </a:r>
          </a:p>
          <a:p>
            <a:pPr marL="0" lvl="1" algn="ctr">
              <a:lnSpc>
                <a:spcPct val="150000"/>
              </a:lnSpc>
              <a:spcBef>
                <a:spcPct val="0"/>
              </a:spcBef>
              <a:defRPr/>
            </a:pPr>
            <a:r>
              <a:rPr lang="hu-HU" altLang="hu-HU" sz="1467" dirty="0">
                <a:solidFill>
                  <a:srgbClr val="002060"/>
                </a:solidFill>
                <a:latin typeface="Calibri" panose="020F0502020204030204" pitchFamily="34" charset="0"/>
              </a:rPr>
              <a:t>50 műhold/pálya</a:t>
            </a:r>
          </a:p>
        </p:txBody>
      </p:sp>
      <p:sp>
        <p:nvSpPr>
          <p:cNvPr id="13" name="Szövegdoboz 12"/>
          <p:cNvSpPr txBox="1"/>
          <p:nvPr/>
        </p:nvSpPr>
        <p:spPr bwMode="auto">
          <a:xfrm>
            <a:off x="8371840" y="386080"/>
            <a:ext cx="3058160" cy="523348"/>
          </a:xfrm>
          <a:prstGeom prst="rect">
            <a:avLst/>
          </a:prstGeom>
          <a:noFill/>
          <a:ln w="9525">
            <a:noFill/>
            <a:miter lim="800000"/>
            <a:headEnd/>
            <a:tailEnd/>
          </a:ln>
        </p:spPr>
        <p:txBody>
          <a:bodyPr wrap="square" rtlCol="0">
            <a:spAutoFit/>
          </a:bodyPr>
          <a:lstStyle/>
          <a:p>
            <a:pPr marL="0" lvl="1" algn="ctr" fontAlgn="base">
              <a:lnSpc>
                <a:spcPct val="150000"/>
              </a:lnSpc>
              <a:spcBef>
                <a:spcPct val="0"/>
              </a:spcBef>
              <a:spcAft>
                <a:spcPct val="0"/>
              </a:spcAft>
              <a:defRPr/>
            </a:pPr>
            <a:r>
              <a:rPr lang="hu-HU" sz="1867" dirty="0" err="1">
                <a:solidFill>
                  <a:srgbClr val="002060"/>
                </a:solidFill>
                <a:latin typeface="Calibri" panose="020F0502020204030204" pitchFamily="34" charset="0"/>
              </a:rPr>
              <a:t>Ku</a:t>
            </a:r>
            <a:r>
              <a:rPr lang="hu-HU" sz="1867" dirty="0">
                <a:solidFill>
                  <a:srgbClr val="002060"/>
                </a:solidFill>
                <a:latin typeface="Calibri" panose="020F0502020204030204" pitchFamily="34" charset="0"/>
              </a:rPr>
              <a:t>/</a:t>
            </a:r>
            <a:r>
              <a:rPr lang="hu-HU" sz="1867" dirty="0" err="1">
                <a:solidFill>
                  <a:srgbClr val="002060"/>
                </a:solidFill>
                <a:latin typeface="Calibri" panose="020F0502020204030204" pitchFamily="34" charset="0"/>
              </a:rPr>
              <a:t>Ka</a:t>
            </a:r>
            <a:r>
              <a:rPr lang="hu-HU" sz="1867" dirty="0">
                <a:solidFill>
                  <a:srgbClr val="002060"/>
                </a:solidFill>
                <a:latin typeface="Calibri" panose="020F0502020204030204" pitchFamily="34" charset="0"/>
              </a:rPr>
              <a:t> sávú működés!</a:t>
            </a:r>
          </a:p>
        </p:txBody>
      </p:sp>
      <p:sp>
        <p:nvSpPr>
          <p:cNvPr id="3" name="Szövegdoboz 2"/>
          <p:cNvSpPr txBox="1"/>
          <p:nvPr/>
        </p:nvSpPr>
        <p:spPr>
          <a:xfrm>
            <a:off x="888010" y="5713305"/>
            <a:ext cx="6260723" cy="707886"/>
          </a:xfrm>
          <a:prstGeom prst="rect">
            <a:avLst/>
          </a:prstGeom>
          <a:noFill/>
        </p:spPr>
        <p:txBody>
          <a:bodyPr wrap="square" rtlCol="0">
            <a:spAutoFit/>
          </a:bodyPr>
          <a:lstStyle/>
          <a:p>
            <a:pPr algn="ctr"/>
            <a:r>
              <a:rPr lang="hu-HU" sz="2000" b="1" dirty="0">
                <a:solidFill>
                  <a:srgbClr val="002060"/>
                </a:solidFill>
                <a:latin typeface="Calibri" panose="020F0502020204030204" pitchFamily="34" charset="0"/>
              </a:rPr>
              <a:t>24 fellövés után (1440 műhold), a Föld lakott </a:t>
            </a:r>
            <a:r>
              <a:rPr lang="hu-HU" sz="2000" b="1" dirty="0" smtClean="0">
                <a:solidFill>
                  <a:srgbClr val="002060"/>
                </a:solidFill>
                <a:latin typeface="Calibri" panose="020F0502020204030204" pitchFamily="34" charset="0"/>
              </a:rPr>
              <a:t>területein </a:t>
            </a:r>
            <a:r>
              <a:rPr lang="hu-HU" sz="2000" b="1" dirty="0">
                <a:solidFill>
                  <a:srgbClr val="002060"/>
                </a:solidFill>
                <a:latin typeface="Calibri" panose="020F0502020204030204" pitchFamily="34" charset="0"/>
              </a:rPr>
              <a:t>elérhető Internet </a:t>
            </a:r>
            <a:r>
              <a:rPr lang="hu-HU" sz="2000" b="1" dirty="0" smtClean="0">
                <a:solidFill>
                  <a:srgbClr val="002060"/>
                </a:solidFill>
                <a:latin typeface="Calibri" panose="020F0502020204030204" pitchFamily="34" charset="0"/>
              </a:rPr>
              <a:t>szolgáltatást biztosít!</a:t>
            </a:r>
            <a:endParaRPr lang="hu-HU" sz="20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623016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8314" y="468315"/>
            <a:ext cx="6551612" cy="346075"/>
          </a:xfrm>
        </p:spPr>
        <p:txBody>
          <a:bodyPr/>
          <a:lstStyle/>
          <a:p>
            <a:pPr algn="just"/>
            <a:r>
              <a:rPr lang="hu-HU" sz="2400" b="1" dirty="0">
                <a:solidFill>
                  <a:schemeClr val="bg1"/>
                </a:solidFill>
                <a:latin typeface="Calibri" pitchFamily="34" charset="0"/>
              </a:rPr>
              <a:t>Starlink (</a:t>
            </a:r>
            <a:r>
              <a:rPr lang="hu-HU" sz="2400" b="1" dirty="0" err="1">
                <a:solidFill>
                  <a:schemeClr val="bg1"/>
                </a:solidFill>
                <a:latin typeface="Calibri" pitchFamily="34" charset="0"/>
              </a:rPr>
              <a:t>SpaceX</a:t>
            </a:r>
            <a:r>
              <a:rPr lang="hu-HU" sz="2400" b="1" dirty="0">
                <a:solidFill>
                  <a:schemeClr val="bg1"/>
                </a:solidFill>
                <a:latin typeface="Calibri" pitchFamily="34" charset="0"/>
              </a:rPr>
              <a:t>) </a:t>
            </a:r>
            <a:r>
              <a:rPr lang="hu-HU" sz="1867" b="1" dirty="0">
                <a:solidFill>
                  <a:schemeClr val="bg1"/>
                </a:solidFill>
                <a:latin typeface="Calibri" pitchFamily="34" charset="0"/>
              </a:rPr>
              <a:t>2/2</a:t>
            </a:r>
          </a:p>
        </p:txBody>
      </p:sp>
      <p:sp>
        <p:nvSpPr>
          <p:cNvPr id="3075" name="Text Box 4"/>
          <p:cNvSpPr txBox="1">
            <a:spLocks noChangeArrowheads="1"/>
          </p:cNvSpPr>
          <p:nvPr/>
        </p:nvSpPr>
        <p:spPr bwMode="auto">
          <a:xfrm>
            <a:off x="11110916" y="6308726"/>
            <a:ext cx="719137" cy="338554"/>
          </a:xfrm>
          <a:prstGeom prst="rect">
            <a:avLst/>
          </a:prstGeom>
          <a:noFill/>
          <a:ln w="9525">
            <a:noFill/>
            <a:miter lim="800000"/>
            <a:headEnd/>
            <a:tailEnd/>
          </a:ln>
        </p:spPr>
        <p:txBody>
          <a:bodyPr>
            <a:spAutoFit/>
          </a:bodyPr>
          <a:lstStyle/>
          <a:p>
            <a:pPr algn="ctr" fontAlgn="base">
              <a:spcBef>
                <a:spcPct val="0"/>
              </a:spcBef>
              <a:spcAft>
                <a:spcPct val="0"/>
              </a:spcAft>
              <a:defRPr/>
            </a:pPr>
            <a:fld id="{E4A1E1FC-C53B-4DE4-B490-5447747ED0D5}" type="slidenum">
              <a:rPr lang="hu-HU" sz="1600" b="1">
                <a:solidFill>
                  <a:srgbClr val="00A5DA"/>
                </a:solidFill>
                <a:latin typeface="Arial" charset="0"/>
                <a:cs typeface="Arial" charset="0"/>
              </a:rPr>
              <a:pPr algn="ctr" fontAlgn="base">
                <a:spcBef>
                  <a:spcPct val="0"/>
                </a:spcBef>
                <a:spcAft>
                  <a:spcPct val="0"/>
                </a:spcAft>
                <a:defRPr/>
              </a:pPr>
              <a:t>8</a:t>
            </a:fld>
            <a:endParaRPr lang="hu-HU" sz="1600" b="1" dirty="0">
              <a:solidFill>
                <a:srgbClr val="00A5DA"/>
              </a:solidFill>
              <a:latin typeface="Arial" charset="0"/>
              <a:cs typeface="Arial" charset="0"/>
            </a:endParaRPr>
          </a:p>
        </p:txBody>
      </p:sp>
      <p:sp>
        <p:nvSpPr>
          <p:cNvPr id="2" name="Téglalap 1"/>
          <p:cNvSpPr/>
          <p:nvPr/>
        </p:nvSpPr>
        <p:spPr>
          <a:xfrm>
            <a:off x="378362" y="4080975"/>
            <a:ext cx="11813639" cy="1569660"/>
          </a:xfrm>
          <a:prstGeom prst="rect">
            <a:avLst/>
          </a:prstGeom>
        </p:spPr>
        <p:txBody>
          <a:bodyPr wrap="square">
            <a:spAutoFit/>
          </a:bodyPr>
          <a:lstStyle/>
          <a:p>
            <a:pPr marL="0" lvl="1">
              <a:lnSpc>
                <a:spcPct val="150000"/>
              </a:lnSpc>
              <a:spcBef>
                <a:spcPct val="0"/>
              </a:spcBef>
              <a:defRPr/>
            </a:pPr>
            <a:r>
              <a:rPr lang="hu-HU" altLang="hu-HU" sz="1600" b="1" dirty="0">
                <a:solidFill>
                  <a:srgbClr val="002060"/>
                </a:solidFill>
                <a:latin typeface="Calibri" panose="020F0502020204030204" pitchFamily="34" charset="0"/>
              </a:rPr>
              <a:t>London - New York </a:t>
            </a:r>
            <a:r>
              <a:rPr lang="hu-HU" altLang="hu-HU" sz="1600" dirty="0">
                <a:solidFill>
                  <a:srgbClr val="002060"/>
                </a:solidFill>
                <a:latin typeface="Calibri" panose="020F0502020204030204" pitchFamily="34" charset="0"/>
              </a:rPr>
              <a:t>(RTT):	Jelenleg internet felett: </a:t>
            </a:r>
            <a:r>
              <a:rPr lang="hu-HU" altLang="hu-HU" sz="1600" b="1" dirty="0">
                <a:solidFill>
                  <a:srgbClr val="FF0000"/>
                </a:solidFill>
                <a:latin typeface="Calibri" panose="020F0502020204030204" pitchFamily="34" charset="0"/>
              </a:rPr>
              <a:t>76 </a:t>
            </a:r>
            <a:r>
              <a:rPr lang="hu-HU" altLang="hu-HU" sz="1600" b="1" dirty="0" err="1">
                <a:solidFill>
                  <a:srgbClr val="FF0000"/>
                </a:solidFill>
                <a:latin typeface="Calibri" panose="020F0502020204030204" pitchFamily="34" charset="0"/>
              </a:rPr>
              <a:t>ms</a:t>
            </a:r>
            <a:r>
              <a:rPr lang="hu-HU" altLang="hu-HU" sz="1600" dirty="0">
                <a:solidFill>
                  <a:srgbClr val="002060"/>
                </a:solidFill>
                <a:latin typeface="Calibri" panose="020F0502020204030204" pitchFamily="34" charset="0"/>
              </a:rPr>
              <a:t>; 	Legjobb </a:t>
            </a:r>
            <a:r>
              <a:rPr lang="hu-HU" altLang="hu-HU" sz="1600" dirty="0" err="1">
                <a:solidFill>
                  <a:srgbClr val="002060"/>
                </a:solidFill>
                <a:latin typeface="Calibri" panose="020F0502020204030204" pitchFamily="34" charset="0"/>
              </a:rPr>
              <a:t>Fiber</a:t>
            </a:r>
            <a:r>
              <a:rPr lang="hu-HU" altLang="hu-HU" sz="1600" dirty="0">
                <a:solidFill>
                  <a:srgbClr val="002060"/>
                </a:solidFill>
                <a:latin typeface="Calibri" panose="020F0502020204030204" pitchFamily="34" charset="0"/>
              </a:rPr>
              <a:t> link: 55 </a:t>
            </a:r>
            <a:r>
              <a:rPr lang="hu-HU" altLang="hu-HU" sz="1600" dirty="0" err="1">
                <a:solidFill>
                  <a:srgbClr val="002060"/>
                </a:solidFill>
                <a:latin typeface="Calibri" panose="020F0502020204030204" pitchFamily="34" charset="0"/>
              </a:rPr>
              <a:t>ms</a:t>
            </a:r>
            <a:r>
              <a:rPr lang="hu-HU" altLang="hu-HU" sz="1600" dirty="0">
                <a:solidFill>
                  <a:srgbClr val="002060"/>
                </a:solidFill>
                <a:latin typeface="Calibri" panose="020F0502020204030204" pitchFamily="34" charset="0"/>
              </a:rPr>
              <a:t>;       </a:t>
            </a:r>
            <a:r>
              <a:rPr lang="hu-HU" altLang="hu-HU" sz="1600" b="1" dirty="0">
                <a:solidFill>
                  <a:srgbClr val="002060"/>
                </a:solidFill>
                <a:latin typeface="Calibri" panose="020F0502020204030204" pitchFamily="34" charset="0"/>
              </a:rPr>
              <a:t>Starlink </a:t>
            </a:r>
            <a:r>
              <a:rPr lang="hu-HU" altLang="hu-HU" sz="1600" b="1" dirty="0" err="1">
                <a:solidFill>
                  <a:srgbClr val="002060"/>
                </a:solidFill>
                <a:latin typeface="Calibri" panose="020F0502020204030204" pitchFamily="34" charset="0"/>
              </a:rPr>
              <a:t>Sat</a:t>
            </a:r>
            <a:r>
              <a:rPr lang="hu-HU" altLang="hu-HU" sz="1600" b="1" dirty="0">
                <a:solidFill>
                  <a:srgbClr val="002060"/>
                </a:solidFill>
                <a:latin typeface="Calibri" panose="020F0502020204030204" pitchFamily="34" charset="0"/>
              </a:rPr>
              <a:t>: </a:t>
            </a:r>
            <a:r>
              <a:rPr lang="hu-HU" altLang="hu-HU" sz="1600" dirty="0">
                <a:solidFill>
                  <a:srgbClr val="002060"/>
                </a:solidFill>
                <a:latin typeface="Calibri" panose="020F0502020204030204" pitchFamily="34" charset="0"/>
              </a:rPr>
              <a:t>59ms (1. fázis), </a:t>
            </a:r>
            <a:r>
              <a:rPr lang="hu-HU" altLang="hu-HU" sz="1600" b="1" dirty="0">
                <a:solidFill>
                  <a:srgbClr val="00B050"/>
                </a:solidFill>
                <a:latin typeface="Calibri" panose="020F0502020204030204" pitchFamily="34" charset="0"/>
              </a:rPr>
              <a:t>49 </a:t>
            </a:r>
            <a:r>
              <a:rPr lang="hu-HU" altLang="hu-HU" sz="1600" b="1" dirty="0" err="1">
                <a:solidFill>
                  <a:srgbClr val="00B050"/>
                </a:solidFill>
                <a:latin typeface="Calibri" panose="020F0502020204030204" pitchFamily="34" charset="0"/>
              </a:rPr>
              <a:t>ms</a:t>
            </a:r>
            <a:r>
              <a:rPr lang="hu-HU" altLang="hu-HU" sz="1600" b="1" dirty="0">
                <a:solidFill>
                  <a:srgbClr val="00B050"/>
                </a:solidFill>
                <a:latin typeface="Calibri" panose="020F0502020204030204" pitchFamily="34" charset="0"/>
              </a:rPr>
              <a:t> </a:t>
            </a:r>
            <a:r>
              <a:rPr lang="hu-HU" altLang="hu-HU" sz="1600" dirty="0">
                <a:solidFill>
                  <a:srgbClr val="002060"/>
                </a:solidFill>
                <a:latin typeface="Calibri" panose="020F0502020204030204" pitchFamily="34" charset="0"/>
              </a:rPr>
              <a:t>(2. fázis)</a:t>
            </a:r>
          </a:p>
          <a:p>
            <a:pPr marL="0" lvl="1">
              <a:lnSpc>
                <a:spcPct val="150000"/>
              </a:lnSpc>
              <a:spcBef>
                <a:spcPct val="0"/>
              </a:spcBef>
              <a:defRPr/>
            </a:pPr>
            <a:r>
              <a:rPr lang="hu-HU" altLang="hu-HU" sz="1600" b="1" dirty="0">
                <a:solidFill>
                  <a:srgbClr val="002060"/>
                </a:solidFill>
                <a:latin typeface="Calibri" panose="020F0502020204030204" pitchFamily="34" charset="0"/>
              </a:rPr>
              <a:t>London - San Francisco </a:t>
            </a:r>
            <a:r>
              <a:rPr lang="hu-HU" altLang="hu-HU" sz="1600" dirty="0">
                <a:solidFill>
                  <a:srgbClr val="002060"/>
                </a:solidFill>
                <a:latin typeface="Calibri" panose="020F0502020204030204" pitchFamily="34" charset="0"/>
              </a:rPr>
              <a:t>(RTT): 	Jelenleg internet felett: </a:t>
            </a:r>
            <a:r>
              <a:rPr lang="hu-HU" altLang="hu-HU" sz="1600" b="1" dirty="0">
                <a:solidFill>
                  <a:srgbClr val="FF0000"/>
                </a:solidFill>
                <a:latin typeface="Calibri" panose="020F0502020204030204" pitchFamily="34" charset="0"/>
              </a:rPr>
              <a:t>146 </a:t>
            </a:r>
            <a:r>
              <a:rPr lang="hu-HU" altLang="hu-HU" sz="1600" b="1" dirty="0" err="1">
                <a:solidFill>
                  <a:srgbClr val="FF0000"/>
                </a:solidFill>
                <a:latin typeface="Calibri" panose="020F0502020204030204" pitchFamily="34" charset="0"/>
              </a:rPr>
              <a:t>ms</a:t>
            </a:r>
            <a:r>
              <a:rPr lang="hu-HU" altLang="hu-HU" sz="1600" dirty="0">
                <a:solidFill>
                  <a:srgbClr val="002060"/>
                </a:solidFill>
                <a:latin typeface="Calibri" panose="020F0502020204030204" pitchFamily="34" charset="0"/>
              </a:rPr>
              <a:t>; 	Legjobb </a:t>
            </a:r>
            <a:r>
              <a:rPr lang="hu-HU" altLang="hu-HU" sz="1600" dirty="0" err="1">
                <a:solidFill>
                  <a:srgbClr val="002060"/>
                </a:solidFill>
                <a:latin typeface="Calibri" panose="020F0502020204030204" pitchFamily="34" charset="0"/>
              </a:rPr>
              <a:t>Fiber</a:t>
            </a:r>
            <a:r>
              <a:rPr lang="hu-HU" altLang="hu-HU" sz="1600" dirty="0">
                <a:solidFill>
                  <a:srgbClr val="002060"/>
                </a:solidFill>
                <a:latin typeface="Calibri" panose="020F0502020204030204" pitchFamily="34" charset="0"/>
              </a:rPr>
              <a:t> link: 86 </a:t>
            </a:r>
            <a:r>
              <a:rPr lang="hu-HU" altLang="hu-HU" sz="1600" dirty="0" err="1">
                <a:solidFill>
                  <a:srgbClr val="002060"/>
                </a:solidFill>
                <a:latin typeface="Calibri" panose="020F0502020204030204" pitchFamily="34" charset="0"/>
              </a:rPr>
              <a:t>ms</a:t>
            </a:r>
            <a:r>
              <a:rPr lang="hu-HU" altLang="hu-HU" sz="1600" dirty="0">
                <a:solidFill>
                  <a:srgbClr val="002060"/>
                </a:solidFill>
                <a:latin typeface="Calibri" panose="020F0502020204030204" pitchFamily="34" charset="0"/>
              </a:rPr>
              <a:t>;       </a:t>
            </a:r>
            <a:r>
              <a:rPr lang="hu-HU" altLang="hu-HU" sz="1600" b="1" dirty="0">
                <a:solidFill>
                  <a:srgbClr val="002060"/>
                </a:solidFill>
                <a:latin typeface="Calibri" panose="020F0502020204030204" pitchFamily="34" charset="0"/>
              </a:rPr>
              <a:t>Starlink </a:t>
            </a:r>
            <a:r>
              <a:rPr lang="hu-HU" altLang="hu-HU" sz="1600" b="1" dirty="0" err="1">
                <a:solidFill>
                  <a:srgbClr val="002060"/>
                </a:solidFill>
                <a:latin typeface="Calibri" panose="020F0502020204030204" pitchFamily="34" charset="0"/>
              </a:rPr>
              <a:t>Sat</a:t>
            </a:r>
            <a:r>
              <a:rPr lang="hu-HU" altLang="hu-HU" sz="1600" b="1" dirty="0">
                <a:solidFill>
                  <a:srgbClr val="002060"/>
                </a:solidFill>
                <a:latin typeface="Calibri" panose="020F0502020204030204" pitchFamily="34" charset="0"/>
              </a:rPr>
              <a:t>: </a:t>
            </a:r>
            <a:r>
              <a:rPr lang="hu-HU" altLang="hu-HU" sz="1600" b="1" dirty="0">
                <a:solidFill>
                  <a:srgbClr val="00B050"/>
                </a:solidFill>
                <a:latin typeface="Calibri" panose="020F0502020204030204" pitchFamily="34" charset="0"/>
              </a:rPr>
              <a:t>77ms</a:t>
            </a:r>
          </a:p>
          <a:p>
            <a:pPr marL="0" lvl="1">
              <a:lnSpc>
                <a:spcPct val="150000"/>
              </a:lnSpc>
              <a:spcBef>
                <a:spcPct val="0"/>
              </a:spcBef>
              <a:defRPr/>
            </a:pPr>
            <a:r>
              <a:rPr lang="hu-HU" altLang="hu-HU" sz="1600" b="1" dirty="0">
                <a:solidFill>
                  <a:srgbClr val="002060"/>
                </a:solidFill>
                <a:latin typeface="Calibri" panose="020F0502020204030204" pitchFamily="34" charset="0"/>
              </a:rPr>
              <a:t>London - Singapore </a:t>
            </a:r>
            <a:r>
              <a:rPr lang="hu-HU" altLang="hu-HU" sz="1600" dirty="0">
                <a:solidFill>
                  <a:srgbClr val="002060"/>
                </a:solidFill>
                <a:latin typeface="Calibri" panose="020F0502020204030204" pitchFamily="34" charset="0"/>
              </a:rPr>
              <a:t>(RTT): 	Jelenleg internet felett: </a:t>
            </a:r>
            <a:r>
              <a:rPr lang="hu-HU" altLang="hu-HU" sz="1600" b="1" dirty="0">
                <a:solidFill>
                  <a:srgbClr val="FF0000"/>
                </a:solidFill>
                <a:latin typeface="Calibri" panose="020F0502020204030204" pitchFamily="34" charset="0"/>
              </a:rPr>
              <a:t>159 </a:t>
            </a:r>
            <a:r>
              <a:rPr lang="hu-HU" altLang="hu-HU" sz="1600" b="1" dirty="0" err="1">
                <a:solidFill>
                  <a:srgbClr val="FF0000"/>
                </a:solidFill>
                <a:latin typeface="Calibri" panose="020F0502020204030204" pitchFamily="34" charset="0"/>
              </a:rPr>
              <a:t>ms</a:t>
            </a:r>
            <a:r>
              <a:rPr lang="hu-HU" altLang="hu-HU" sz="1600" dirty="0">
                <a:solidFill>
                  <a:srgbClr val="002060"/>
                </a:solidFill>
                <a:latin typeface="Calibri" panose="020F0502020204030204" pitchFamily="34" charset="0"/>
              </a:rPr>
              <a:t>; 	Legjobb </a:t>
            </a:r>
            <a:r>
              <a:rPr lang="hu-HU" altLang="hu-HU" sz="1600" dirty="0" err="1">
                <a:solidFill>
                  <a:srgbClr val="002060"/>
                </a:solidFill>
                <a:latin typeface="Calibri" panose="020F0502020204030204" pitchFamily="34" charset="0"/>
              </a:rPr>
              <a:t>Fiber</a:t>
            </a:r>
            <a:r>
              <a:rPr lang="hu-HU" altLang="hu-HU" sz="1600" dirty="0">
                <a:solidFill>
                  <a:srgbClr val="002060"/>
                </a:solidFill>
                <a:latin typeface="Calibri" panose="020F0502020204030204" pitchFamily="34" charset="0"/>
              </a:rPr>
              <a:t> link: 108 </a:t>
            </a:r>
            <a:r>
              <a:rPr lang="hu-HU" altLang="hu-HU" sz="1600" dirty="0" err="1">
                <a:solidFill>
                  <a:srgbClr val="002060"/>
                </a:solidFill>
                <a:latin typeface="Calibri" panose="020F0502020204030204" pitchFamily="34" charset="0"/>
              </a:rPr>
              <a:t>ms</a:t>
            </a:r>
            <a:r>
              <a:rPr lang="hu-HU" altLang="hu-HU" sz="1600" dirty="0">
                <a:solidFill>
                  <a:srgbClr val="002060"/>
                </a:solidFill>
                <a:latin typeface="Calibri" panose="020F0502020204030204" pitchFamily="34" charset="0"/>
              </a:rPr>
              <a:t>;     </a:t>
            </a:r>
            <a:r>
              <a:rPr lang="hu-HU" altLang="hu-HU" sz="1600" b="1" dirty="0">
                <a:solidFill>
                  <a:srgbClr val="002060"/>
                </a:solidFill>
                <a:latin typeface="Calibri" panose="020F0502020204030204" pitchFamily="34" charset="0"/>
              </a:rPr>
              <a:t>Starlink </a:t>
            </a:r>
            <a:r>
              <a:rPr lang="hu-HU" altLang="hu-HU" sz="1600" b="1" dirty="0" err="1">
                <a:solidFill>
                  <a:srgbClr val="002060"/>
                </a:solidFill>
                <a:latin typeface="Calibri" panose="020F0502020204030204" pitchFamily="34" charset="0"/>
              </a:rPr>
              <a:t>Sat</a:t>
            </a:r>
            <a:r>
              <a:rPr lang="hu-HU" altLang="hu-HU" sz="1600" b="1" dirty="0">
                <a:solidFill>
                  <a:srgbClr val="002060"/>
                </a:solidFill>
                <a:latin typeface="Calibri" panose="020F0502020204030204" pitchFamily="34" charset="0"/>
              </a:rPr>
              <a:t>: </a:t>
            </a:r>
            <a:r>
              <a:rPr lang="hu-HU" altLang="hu-HU" sz="1600" b="1" dirty="0">
                <a:solidFill>
                  <a:srgbClr val="00B050"/>
                </a:solidFill>
                <a:latin typeface="Calibri" panose="020F0502020204030204" pitchFamily="34" charset="0"/>
              </a:rPr>
              <a:t>93 </a:t>
            </a:r>
            <a:r>
              <a:rPr lang="hu-HU" altLang="hu-HU" sz="1600" b="1" dirty="0" err="1">
                <a:solidFill>
                  <a:srgbClr val="00B050"/>
                </a:solidFill>
                <a:latin typeface="Calibri" panose="020F0502020204030204" pitchFamily="34" charset="0"/>
              </a:rPr>
              <a:t>ms</a:t>
            </a:r>
            <a:endParaRPr lang="hu-HU" altLang="hu-HU" sz="1600" b="1" dirty="0">
              <a:solidFill>
                <a:srgbClr val="00B050"/>
              </a:solidFill>
              <a:latin typeface="Calibri" panose="020F0502020204030204" pitchFamily="34" charset="0"/>
            </a:endParaRPr>
          </a:p>
          <a:p>
            <a:pPr marL="0" lvl="1">
              <a:lnSpc>
                <a:spcPct val="150000"/>
              </a:lnSpc>
              <a:spcBef>
                <a:spcPct val="0"/>
              </a:spcBef>
              <a:defRPr/>
            </a:pPr>
            <a:r>
              <a:rPr lang="hu-HU" altLang="hu-HU" sz="1600" b="1" dirty="0">
                <a:solidFill>
                  <a:srgbClr val="002060"/>
                </a:solidFill>
                <a:latin typeface="Calibri" panose="020F0502020204030204" pitchFamily="34" charset="0"/>
              </a:rPr>
              <a:t>London - Johannesburg </a:t>
            </a:r>
            <a:r>
              <a:rPr lang="hu-HU" altLang="hu-HU" sz="1600" dirty="0">
                <a:solidFill>
                  <a:srgbClr val="002060"/>
                </a:solidFill>
                <a:latin typeface="Calibri" panose="020F0502020204030204" pitchFamily="34" charset="0"/>
              </a:rPr>
              <a:t>(RTT): 	Jelenleg internet felett: </a:t>
            </a:r>
            <a:r>
              <a:rPr lang="hu-HU" altLang="hu-HU" sz="1600" b="1" dirty="0">
                <a:solidFill>
                  <a:srgbClr val="FF0000"/>
                </a:solidFill>
                <a:latin typeface="Calibri" panose="020F0502020204030204" pitchFamily="34" charset="0"/>
              </a:rPr>
              <a:t>190 </a:t>
            </a:r>
            <a:r>
              <a:rPr lang="hu-HU" altLang="hu-HU" sz="1600" b="1" dirty="0" err="1">
                <a:solidFill>
                  <a:srgbClr val="FF0000"/>
                </a:solidFill>
                <a:latin typeface="Calibri" panose="020F0502020204030204" pitchFamily="34" charset="0"/>
              </a:rPr>
              <a:t>ms</a:t>
            </a:r>
            <a:r>
              <a:rPr lang="hu-HU" altLang="hu-HU" sz="1600" dirty="0">
                <a:solidFill>
                  <a:srgbClr val="002060"/>
                </a:solidFill>
                <a:latin typeface="Calibri" panose="020F0502020204030204" pitchFamily="34" charset="0"/>
              </a:rPr>
              <a:t>; 	Legjobb </a:t>
            </a:r>
            <a:r>
              <a:rPr lang="hu-HU" altLang="hu-HU" sz="1600" dirty="0" err="1">
                <a:solidFill>
                  <a:srgbClr val="002060"/>
                </a:solidFill>
                <a:latin typeface="Calibri" panose="020F0502020204030204" pitchFamily="34" charset="0"/>
              </a:rPr>
              <a:t>Fiber</a:t>
            </a:r>
            <a:r>
              <a:rPr lang="hu-HU" altLang="hu-HU" sz="1600" dirty="0">
                <a:solidFill>
                  <a:srgbClr val="002060"/>
                </a:solidFill>
                <a:latin typeface="Calibri" panose="020F0502020204030204" pitchFamily="34" charset="0"/>
              </a:rPr>
              <a:t> link: 90 </a:t>
            </a:r>
            <a:r>
              <a:rPr lang="hu-HU" altLang="hu-HU" sz="1600" dirty="0" err="1">
                <a:solidFill>
                  <a:srgbClr val="002060"/>
                </a:solidFill>
                <a:latin typeface="Calibri" panose="020F0502020204030204" pitchFamily="34" charset="0"/>
              </a:rPr>
              <a:t>ms</a:t>
            </a:r>
            <a:r>
              <a:rPr lang="hu-HU" altLang="hu-HU" sz="1600" dirty="0">
                <a:solidFill>
                  <a:srgbClr val="002060"/>
                </a:solidFill>
                <a:latin typeface="Calibri" panose="020F0502020204030204" pitchFamily="34" charset="0"/>
              </a:rPr>
              <a:t>;       </a:t>
            </a:r>
            <a:r>
              <a:rPr lang="hu-HU" altLang="hu-HU" sz="1600" b="1" dirty="0">
                <a:solidFill>
                  <a:srgbClr val="002060"/>
                </a:solidFill>
                <a:latin typeface="Calibri" panose="020F0502020204030204" pitchFamily="34" charset="0"/>
              </a:rPr>
              <a:t>Starlink </a:t>
            </a:r>
            <a:r>
              <a:rPr lang="hu-HU" altLang="hu-HU" sz="1600" b="1" dirty="0" err="1">
                <a:solidFill>
                  <a:srgbClr val="002060"/>
                </a:solidFill>
                <a:latin typeface="Calibri" panose="020F0502020204030204" pitchFamily="34" charset="0"/>
              </a:rPr>
              <a:t>Sat</a:t>
            </a:r>
            <a:r>
              <a:rPr lang="hu-HU" altLang="hu-HU" sz="1600" b="1" dirty="0">
                <a:solidFill>
                  <a:srgbClr val="002060"/>
                </a:solidFill>
                <a:latin typeface="Calibri" panose="020F0502020204030204" pitchFamily="34" charset="0"/>
              </a:rPr>
              <a:t>: </a:t>
            </a:r>
            <a:r>
              <a:rPr lang="hu-HU" altLang="hu-HU" sz="1600" dirty="0">
                <a:solidFill>
                  <a:srgbClr val="002060"/>
                </a:solidFill>
                <a:latin typeface="Calibri" panose="020F0502020204030204" pitchFamily="34" charset="0"/>
              </a:rPr>
              <a:t>91 </a:t>
            </a:r>
            <a:r>
              <a:rPr lang="hu-HU" altLang="hu-HU" sz="1600" dirty="0" err="1">
                <a:solidFill>
                  <a:srgbClr val="002060"/>
                </a:solidFill>
                <a:latin typeface="Calibri" panose="020F0502020204030204" pitchFamily="34" charset="0"/>
              </a:rPr>
              <a:t>ms</a:t>
            </a:r>
            <a:r>
              <a:rPr lang="hu-HU" altLang="hu-HU" sz="1600" dirty="0">
                <a:solidFill>
                  <a:srgbClr val="002060"/>
                </a:solidFill>
                <a:latin typeface="Calibri" panose="020F0502020204030204" pitchFamily="34" charset="0"/>
              </a:rPr>
              <a:t> (1. fázis), </a:t>
            </a:r>
            <a:r>
              <a:rPr lang="hu-HU" altLang="hu-HU" sz="1600" b="1" dirty="0">
                <a:solidFill>
                  <a:srgbClr val="00B050"/>
                </a:solidFill>
                <a:latin typeface="Calibri" panose="020F0502020204030204" pitchFamily="34" charset="0"/>
              </a:rPr>
              <a:t>83 </a:t>
            </a:r>
            <a:r>
              <a:rPr lang="hu-HU" altLang="hu-HU" sz="1600" b="1" dirty="0" err="1">
                <a:solidFill>
                  <a:srgbClr val="00B050"/>
                </a:solidFill>
                <a:latin typeface="Calibri" panose="020F0502020204030204" pitchFamily="34" charset="0"/>
              </a:rPr>
              <a:t>ms</a:t>
            </a:r>
            <a:r>
              <a:rPr lang="hu-HU" altLang="hu-HU" sz="1600" b="1" dirty="0">
                <a:solidFill>
                  <a:srgbClr val="00B050"/>
                </a:solidFill>
                <a:latin typeface="Calibri" panose="020F0502020204030204" pitchFamily="34" charset="0"/>
              </a:rPr>
              <a:t> </a:t>
            </a:r>
            <a:r>
              <a:rPr lang="hu-HU" altLang="hu-HU" sz="1600" dirty="0">
                <a:solidFill>
                  <a:srgbClr val="002060"/>
                </a:solidFill>
                <a:latin typeface="Calibri" panose="020F0502020204030204" pitchFamily="34" charset="0"/>
              </a:rPr>
              <a:t>(2. fázis)</a:t>
            </a:r>
          </a:p>
        </p:txBody>
      </p:sp>
      <p:pic>
        <p:nvPicPr>
          <p:cNvPr id="3" name="Kép 2"/>
          <p:cNvPicPr>
            <a:picLocks noChangeAspect="1"/>
          </p:cNvPicPr>
          <p:nvPr/>
        </p:nvPicPr>
        <p:blipFill>
          <a:blip r:embed="rId3"/>
          <a:stretch>
            <a:fillRect/>
          </a:stretch>
        </p:blipFill>
        <p:spPr>
          <a:xfrm>
            <a:off x="5240119" y="1068505"/>
            <a:ext cx="4054664" cy="2813209"/>
          </a:xfrm>
          <a:prstGeom prst="rect">
            <a:avLst/>
          </a:prstGeom>
        </p:spPr>
      </p:pic>
      <p:pic>
        <p:nvPicPr>
          <p:cNvPr id="10" name="Kép 9"/>
          <p:cNvPicPr>
            <a:picLocks noChangeAspect="1"/>
          </p:cNvPicPr>
          <p:nvPr/>
        </p:nvPicPr>
        <p:blipFill>
          <a:blip r:embed="rId4"/>
          <a:stretch>
            <a:fillRect/>
          </a:stretch>
        </p:blipFill>
        <p:spPr>
          <a:xfrm>
            <a:off x="0" y="1068505"/>
            <a:ext cx="5455920" cy="2813208"/>
          </a:xfrm>
          <a:prstGeom prst="rect">
            <a:avLst/>
          </a:prstGeom>
        </p:spPr>
      </p:pic>
      <p:sp>
        <p:nvSpPr>
          <p:cNvPr id="5" name="Szövegdoboz 4"/>
          <p:cNvSpPr txBox="1"/>
          <p:nvPr/>
        </p:nvSpPr>
        <p:spPr bwMode="auto">
          <a:xfrm>
            <a:off x="7426136" y="468315"/>
            <a:ext cx="4511865" cy="338554"/>
          </a:xfrm>
          <a:prstGeom prst="rect">
            <a:avLst/>
          </a:prstGeom>
          <a:noFill/>
          <a:ln w="9525">
            <a:noFill/>
            <a:miter lim="800000"/>
            <a:headEnd/>
            <a:tailEnd/>
          </a:ln>
        </p:spPr>
        <p:txBody>
          <a:bodyPr wrap="square" rtlCol="0">
            <a:spAutoFit/>
          </a:bodyPr>
          <a:lstStyle/>
          <a:p>
            <a:pPr fontAlgn="base">
              <a:spcBef>
                <a:spcPct val="0"/>
              </a:spcBef>
              <a:spcAft>
                <a:spcPct val="0"/>
              </a:spcAft>
            </a:pPr>
            <a:r>
              <a:rPr lang="hu-HU" sz="1600" dirty="0">
                <a:solidFill>
                  <a:srgbClr val="002060"/>
                </a:solidFill>
                <a:latin typeface="Calibri" panose="020F0502020204030204" pitchFamily="34" charset="0"/>
              </a:rPr>
              <a:t>Folyamatosan mért és keresett „legjobb útvonal”!</a:t>
            </a:r>
            <a:endParaRPr lang="hu-HU" sz="1600" b="1" dirty="0">
              <a:solidFill>
                <a:srgbClr val="00A5DA"/>
              </a:solidFill>
              <a:latin typeface="Arial" charset="0"/>
              <a:cs typeface="Arial" charset="0"/>
            </a:endParaRPr>
          </a:p>
        </p:txBody>
      </p:sp>
      <p:pic>
        <p:nvPicPr>
          <p:cNvPr id="6" name="Kép 5"/>
          <p:cNvPicPr>
            <a:picLocks noChangeAspect="1"/>
          </p:cNvPicPr>
          <p:nvPr/>
        </p:nvPicPr>
        <p:blipFill>
          <a:blip r:embed="rId5"/>
          <a:stretch>
            <a:fillRect/>
          </a:stretch>
        </p:blipFill>
        <p:spPr>
          <a:xfrm>
            <a:off x="9206994" y="1068505"/>
            <a:ext cx="2985007" cy="2813208"/>
          </a:xfrm>
          <a:prstGeom prst="rect">
            <a:avLst/>
          </a:prstGeom>
        </p:spPr>
      </p:pic>
    </p:spTree>
    <p:extLst>
      <p:ext uri="{BB962C8B-B14F-4D97-AF65-F5344CB8AC3E}">
        <p14:creationId xmlns:p14="http://schemas.microsoft.com/office/powerpoint/2010/main" val="772373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ép 11"/>
          <p:cNvPicPr>
            <a:picLocks noChangeAspect="1"/>
          </p:cNvPicPr>
          <p:nvPr/>
        </p:nvPicPr>
        <p:blipFill>
          <a:blip r:embed="rId9"/>
          <a:stretch>
            <a:fillRect/>
          </a:stretch>
        </p:blipFill>
        <p:spPr>
          <a:xfrm>
            <a:off x="9974714" y="692497"/>
            <a:ext cx="1608509" cy="842790"/>
          </a:xfrm>
          <a:prstGeom prst="rect">
            <a:avLst/>
          </a:prstGeom>
        </p:spPr>
      </p:pic>
      <p:pic>
        <p:nvPicPr>
          <p:cNvPr id="7" name="Kép 6"/>
          <p:cNvPicPr>
            <a:picLocks noChangeAspect="1"/>
          </p:cNvPicPr>
          <p:nvPr/>
        </p:nvPicPr>
        <p:blipFill>
          <a:blip r:embed="rId10"/>
          <a:stretch>
            <a:fillRect/>
          </a:stretch>
        </p:blipFill>
        <p:spPr>
          <a:xfrm>
            <a:off x="501476" y="3078160"/>
            <a:ext cx="2531043" cy="1930558"/>
          </a:xfrm>
          <a:prstGeom prst="rect">
            <a:avLst/>
          </a:prstGeom>
        </p:spPr>
      </p:pic>
      <p:pic>
        <p:nvPicPr>
          <p:cNvPr id="9" name="Kép 8"/>
          <p:cNvPicPr>
            <a:picLocks noChangeAspect="1"/>
          </p:cNvPicPr>
          <p:nvPr/>
        </p:nvPicPr>
        <p:blipFill>
          <a:blip r:embed="rId11"/>
          <a:stretch>
            <a:fillRect/>
          </a:stretch>
        </p:blipFill>
        <p:spPr>
          <a:xfrm>
            <a:off x="3071149" y="3078160"/>
            <a:ext cx="1462719" cy="1070125"/>
          </a:xfrm>
          <a:prstGeom prst="rect">
            <a:avLst/>
          </a:prstGeom>
        </p:spPr>
      </p:pic>
      <p:pic>
        <p:nvPicPr>
          <p:cNvPr id="6146" name="Picture 2" descr="KapcsolÃ³dÃ³ kÃ©p"/>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71149" y="4174555"/>
            <a:ext cx="1462719" cy="822780"/>
          </a:xfrm>
          <a:prstGeom prst="rect">
            <a:avLst/>
          </a:prstGeom>
          <a:noFill/>
          <a:extLst>
            <a:ext uri="{909E8E84-426E-40DD-AFC4-6F175D3DCCD1}">
              <a14:hiddenFill xmlns:a14="http://schemas.microsoft.com/office/drawing/2010/main">
                <a:solidFill>
                  <a:srgbClr val="FFFFFF"/>
                </a:solidFill>
              </a14:hiddenFill>
            </a:ext>
          </a:extLst>
        </p:spPr>
      </p:pic>
      <p:pic>
        <p:nvPicPr>
          <p:cNvPr id="4" name="Kép 3"/>
          <p:cNvPicPr>
            <a:picLocks noChangeAspect="1"/>
          </p:cNvPicPr>
          <p:nvPr/>
        </p:nvPicPr>
        <p:blipFill>
          <a:blip r:embed="rId13"/>
          <a:stretch>
            <a:fillRect/>
          </a:stretch>
        </p:blipFill>
        <p:spPr>
          <a:xfrm>
            <a:off x="7333155" y="707996"/>
            <a:ext cx="2586536" cy="1725343"/>
          </a:xfrm>
          <a:prstGeom prst="rect">
            <a:avLst/>
          </a:prstGeom>
        </p:spPr>
      </p:pic>
      <p:pic>
        <p:nvPicPr>
          <p:cNvPr id="6148" name="Picture 4" descr="KapcsolÃ³dÃ³ kÃ©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57177" y="2634601"/>
            <a:ext cx="2586537" cy="745797"/>
          </a:xfrm>
          <a:prstGeom prst="rect">
            <a:avLst/>
          </a:prstGeom>
          <a:noFill/>
          <a:extLst>
            <a:ext uri="{909E8E84-426E-40DD-AFC4-6F175D3DCCD1}">
              <a14:hiddenFill xmlns:a14="http://schemas.microsoft.com/office/drawing/2010/main">
                <a:solidFill>
                  <a:srgbClr val="FFFFFF"/>
                </a:solidFill>
              </a14:hiddenFill>
            </a:ext>
          </a:extLst>
        </p:spPr>
      </p:pic>
      <p:sp>
        <p:nvSpPr>
          <p:cNvPr id="3075" name="Text Box 4"/>
          <p:cNvSpPr txBox="1">
            <a:spLocks noChangeArrowheads="1"/>
          </p:cNvSpPr>
          <p:nvPr/>
        </p:nvSpPr>
        <p:spPr bwMode="auto">
          <a:xfrm>
            <a:off x="11110916" y="6308726"/>
            <a:ext cx="719137" cy="338554"/>
          </a:xfrm>
          <a:prstGeom prst="rect">
            <a:avLst/>
          </a:prstGeom>
          <a:noFill/>
          <a:ln w="9525">
            <a:noFill/>
            <a:miter lim="800000"/>
            <a:headEnd/>
            <a:tailEnd/>
          </a:ln>
        </p:spPr>
        <p:txBody>
          <a:bodyPr>
            <a:spAutoFit/>
          </a:bodyPr>
          <a:lstStyle/>
          <a:p>
            <a:pPr algn="ctr" defTabSz="914377" fontAlgn="base">
              <a:spcBef>
                <a:spcPct val="0"/>
              </a:spcBef>
              <a:spcAft>
                <a:spcPct val="0"/>
              </a:spcAft>
              <a:defRPr/>
            </a:pPr>
            <a:fld id="{E4A1E1FC-C53B-4DE4-B490-5447747ED0D5}" type="slidenum">
              <a:rPr lang="hu-HU" sz="1600" b="1">
                <a:solidFill>
                  <a:srgbClr val="00A5DA"/>
                </a:solidFill>
                <a:latin typeface="Arial" charset="0"/>
                <a:cs typeface="Arial" charset="0"/>
              </a:rPr>
              <a:pPr algn="ctr" defTabSz="914377" fontAlgn="base">
                <a:spcBef>
                  <a:spcPct val="0"/>
                </a:spcBef>
                <a:spcAft>
                  <a:spcPct val="0"/>
                </a:spcAft>
                <a:defRPr/>
              </a:pPr>
              <a:t>9</a:t>
            </a:fld>
            <a:endParaRPr lang="hu-HU" sz="1600" b="1">
              <a:solidFill>
                <a:srgbClr val="00A5DA"/>
              </a:solidFill>
              <a:latin typeface="Arial" charset="0"/>
              <a:cs typeface="Arial" charset="0"/>
            </a:endParaRPr>
          </a:p>
        </p:txBody>
      </p:sp>
      <p:sp>
        <p:nvSpPr>
          <p:cNvPr id="5" name="Rectangle 2"/>
          <p:cNvSpPr>
            <a:spLocks noGrp="1" noChangeArrowheads="1"/>
          </p:cNvSpPr>
          <p:nvPr>
            <p:ph type="title"/>
          </p:nvPr>
        </p:nvSpPr>
        <p:spPr>
          <a:xfrm>
            <a:off x="468314" y="468315"/>
            <a:ext cx="8878887" cy="346075"/>
          </a:xfrm>
        </p:spPr>
        <p:txBody>
          <a:bodyPr/>
          <a:lstStyle/>
          <a:p>
            <a:pPr algn="l"/>
            <a:r>
              <a:rPr lang="hu-HU" sz="2400" b="1" dirty="0" smtClean="0">
                <a:solidFill>
                  <a:schemeClr val="bg1"/>
                </a:solidFill>
                <a:latin typeface="Calibri" pitchFamily="34" charset="0"/>
              </a:rPr>
              <a:t>Új </a:t>
            </a:r>
            <a:r>
              <a:rPr lang="hu-HU" sz="2400" b="1" dirty="0">
                <a:solidFill>
                  <a:schemeClr val="bg1"/>
                </a:solidFill>
                <a:latin typeface="Calibri" pitchFamily="34" charset="0"/>
              </a:rPr>
              <a:t>antenna generációk</a:t>
            </a:r>
          </a:p>
        </p:txBody>
      </p:sp>
      <p:sp>
        <p:nvSpPr>
          <p:cNvPr id="3" name="Téglalap 2"/>
          <p:cNvSpPr/>
          <p:nvPr/>
        </p:nvSpPr>
        <p:spPr>
          <a:xfrm>
            <a:off x="6272380" y="3398061"/>
            <a:ext cx="5689516" cy="3278526"/>
          </a:xfrm>
          <a:prstGeom prst="rect">
            <a:avLst/>
          </a:prstGeom>
        </p:spPr>
        <p:txBody>
          <a:bodyPr wrap="square">
            <a:spAutoFit/>
          </a:bodyPr>
          <a:lstStyle/>
          <a:p>
            <a:pPr algn="just">
              <a:lnSpc>
                <a:spcPct val="107000"/>
              </a:lnSpc>
              <a:spcAft>
                <a:spcPts val="1067"/>
              </a:spcAft>
            </a:pPr>
            <a:r>
              <a:rPr lang="en-GB" sz="1867" b="1" dirty="0">
                <a:solidFill>
                  <a:srgbClr val="003366"/>
                </a:solidFill>
                <a:latin typeface="Calibri" panose="020F0502020204030204" pitchFamily="34" charset="0"/>
                <a:ea typeface="Calibri" panose="020F0502020204030204" pitchFamily="34" charset="0"/>
                <a:cs typeface="Times New Roman" panose="02020603050405020304" pitchFamily="18" charset="0"/>
              </a:rPr>
              <a:t>Phasor </a:t>
            </a:r>
            <a:r>
              <a:rPr lang="hu-HU" sz="1867" b="1" dirty="0">
                <a:solidFill>
                  <a:srgbClr val="003366"/>
                </a:solidFill>
                <a:latin typeface="Calibri" panose="020F0502020204030204" pitchFamily="34" charset="0"/>
                <a:ea typeface="Calibri" panose="020F0502020204030204" pitchFamily="34" charset="0"/>
                <a:cs typeface="Times New Roman" panose="02020603050405020304" pitchFamily="18" charset="0"/>
              </a:rPr>
              <a:t>antennák (</a:t>
            </a:r>
            <a:r>
              <a:rPr lang="hu-HU" sz="1867" b="1" dirty="0" err="1">
                <a:solidFill>
                  <a:srgbClr val="003366"/>
                </a:solidFill>
                <a:latin typeface="Calibri" panose="020F0502020204030204" pitchFamily="34" charset="0"/>
                <a:ea typeface="Calibri" panose="020F0502020204030204" pitchFamily="34" charset="0"/>
                <a:cs typeface="Times New Roman" panose="02020603050405020304" pitchFamily="18" charset="0"/>
              </a:rPr>
              <a:t>Active</a:t>
            </a:r>
            <a:r>
              <a:rPr lang="hu-HU" sz="1867" b="1" dirty="0">
                <a:solidFill>
                  <a:srgbClr val="003366"/>
                </a:solidFill>
                <a:latin typeface="Calibri" panose="020F0502020204030204" pitchFamily="34" charset="0"/>
                <a:ea typeface="Calibri" panose="020F0502020204030204" pitchFamily="34" charset="0"/>
                <a:cs typeface="Times New Roman" panose="02020603050405020304" pitchFamily="18" charset="0"/>
              </a:rPr>
              <a:t> </a:t>
            </a:r>
            <a:r>
              <a:rPr lang="hu-HU" sz="1867" b="1" dirty="0" err="1">
                <a:solidFill>
                  <a:srgbClr val="003366"/>
                </a:solidFill>
                <a:latin typeface="Calibri" panose="020F0502020204030204" pitchFamily="34" charset="0"/>
                <a:ea typeface="Calibri" panose="020F0502020204030204" pitchFamily="34" charset="0"/>
                <a:cs typeface="Times New Roman" panose="02020603050405020304" pitchFamily="18" charset="0"/>
              </a:rPr>
              <a:t>Phased</a:t>
            </a:r>
            <a:r>
              <a:rPr lang="hu-HU" sz="1867" b="1" dirty="0">
                <a:solidFill>
                  <a:srgbClr val="003366"/>
                </a:solidFill>
                <a:latin typeface="Calibri" panose="020F0502020204030204" pitchFamily="34" charset="0"/>
                <a:ea typeface="Calibri" panose="020F0502020204030204" pitchFamily="34" charset="0"/>
                <a:cs typeface="Times New Roman" panose="02020603050405020304" pitchFamily="18" charset="0"/>
              </a:rPr>
              <a:t> </a:t>
            </a:r>
            <a:r>
              <a:rPr lang="hu-HU" sz="1867" b="1" dirty="0" err="1">
                <a:solidFill>
                  <a:srgbClr val="003366"/>
                </a:solidFill>
                <a:latin typeface="Calibri" panose="020F0502020204030204" pitchFamily="34" charset="0"/>
                <a:ea typeface="Calibri" panose="020F0502020204030204" pitchFamily="34" charset="0"/>
                <a:cs typeface="Times New Roman" panose="02020603050405020304" pitchFamily="18" charset="0"/>
              </a:rPr>
              <a:t>array</a:t>
            </a:r>
            <a:r>
              <a:rPr lang="hu-HU" sz="1867" b="1" dirty="0">
                <a:solidFill>
                  <a:srgbClr val="003366"/>
                </a:solidFill>
                <a:latin typeface="Calibri" panose="020F0502020204030204" pitchFamily="34" charset="0"/>
                <a:ea typeface="Calibri" panose="020F0502020204030204" pitchFamily="34" charset="0"/>
                <a:cs typeface="Times New Roman" panose="02020603050405020304" pitchFamily="18" charset="0"/>
              </a:rPr>
              <a:t>):</a:t>
            </a:r>
          </a:p>
          <a:p>
            <a:pPr marL="380990" indent="-380990" algn="just">
              <a:lnSpc>
                <a:spcPct val="107000"/>
              </a:lnSpc>
              <a:spcAft>
                <a:spcPts val="800"/>
              </a:spcAft>
              <a:buFont typeface="Wingdings" panose="05000000000000000000" pitchFamily="2" charset="2"/>
              <a:buChar char="Ø"/>
            </a:pPr>
            <a:r>
              <a:rPr lang="hu-HU" sz="1600" dirty="0">
                <a:solidFill>
                  <a:srgbClr val="003366"/>
                </a:solidFill>
                <a:latin typeface="Calibri" panose="020F0502020204030204" pitchFamily="34" charset="0"/>
                <a:ea typeface="Calibri" panose="020F0502020204030204" pitchFamily="34" charset="0"/>
                <a:cs typeface="Times New Roman" panose="02020603050405020304" pitchFamily="18" charset="0"/>
              </a:rPr>
              <a:t>Elektronikusan irányítható többfázisú antennarendszer</a:t>
            </a:r>
          </a:p>
          <a:p>
            <a:pPr marL="628650" lvl="1" indent="-171450" algn="just">
              <a:lnSpc>
                <a:spcPct val="107000"/>
              </a:lnSpc>
              <a:spcAft>
                <a:spcPts val="800"/>
              </a:spcAft>
              <a:buFont typeface="Wingdings" panose="05000000000000000000" pitchFamily="2" charset="2"/>
              <a:buChar char="Ø"/>
            </a:pPr>
            <a:r>
              <a:rPr lang="hu-HU" sz="1200" dirty="0" smtClean="0">
                <a:solidFill>
                  <a:srgbClr val="003366"/>
                </a:solidFill>
                <a:latin typeface="Calibri" panose="020F0502020204030204" pitchFamily="34" charset="0"/>
                <a:ea typeface="Calibri" panose="020F0502020204030204" pitchFamily="34" charset="0"/>
                <a:cs typeface="Times New Roman" panose="02020603050405020304" pitchFamily="18" charset="0"/>
              </a:rPr>
              <a:t>Mikroprocesszor </a:t>
            </a:r>
            <a:r>
              <a:rPr lang="hu-HU" sz="1200" dirty="0">
                <a:solidFill>
                  <a:srgbClr val="003366"/>
                </a:solidFill>
                <a:latin typeface="Calibri" panose="020F0502020204030204" pitchFamily="34" charset="0"/>
                <a:ea typeface="Calibri" panose="020F0502020204030204" pitchFamily="34" charset="0"/>
                <a:cs typeface="Times New Roman" panose="02020603050405020304" pitchFamily="18" charset="0"/>
              </a:rPr>
              <a:t>technológia </a:t>
            </a:r>
          </a:p>
          <a:p>
            <a:pPr lvl="1" algn="just">
              <a:lnSpc>
                <a:spcPct val="107000"/>
              </a:lnSpc>
              <a:spcAft>
                <a:spcPts val="800"/>
              </a:spcAft>
            </a:pPr>
            <a:r>
              <a:rPr lang="hu-HU" sz="1200" dirty="0" smtClean="0">
                <a:solidFill>
                  <a:srgbClr val="003366"/>
                </a:solidFill>
                <a:latin typeface="Calibri" panose="020F0502020204030204" pitchFamily="34" charset="0"/>
                <a:ea typeface="Calibri" panose="020F0502020204030204" pitchFamily="34" charset="0"/>
                <a:cs typeface="Times New Roman" panose="02020603050405020304" pitchFamily="18" charset="0"/>
              </a:rPr>
              <a:t>     (</a:t>
            </a:r>
            <a:r>
              <a:rPr lang="hu-HU" sz="1200" dirty="0" err="1">
                <a:solidFill>
                  <a:srgbClr val="003366"/>
                </a:solidFill>
                <a:latin typeface="Calibri" panose="020F0502020204030204" pitchFamily="34" charset="0"/>
                <a:ea typeface="Calibri" panose="020F0502020204030204" pitchFamily="34" charset="0"/>
                <a:cs typeface="Times New Roman" panose="02020603050405020304" pitchFamily="18" charset="0"/>
              </a:rPr>
              <a:t>omni</a:t>
            </a:r>
            <a:r>
              <a:rPr lang="hu-HU" sz="1200" dirty="0">
                <a:solidFill>
                  <a:srgbClr val="003366"/>
                </a:solidFill>
                <a:latin typeface="Calibri" panose="020F0502020204030204" pitchFamily="34" charset="0"/>
                <a:ea typeface="Calibri" panose="020F0502020204030204" pitchFamily="34" charset="0"/>
                <a:cs typeface="Times New Roman" panose="02020603050405020304" pitchFamily="18" charset="0"/>
              </a:rPr>
              <a:t> </a:t>
            </a:r>
            <a:r>
              <a:rPr lang="hu-HU" sz="1200" dirty="0" err="1">
                <a:solidFill>
                  <a:srgbClr val="003366"/>
                </a:solidFill>
                <a:latin typeface="Calibri" panose="020F0502020204030204" pitchFamily="34" charset="0"/>
                <a:ea typeface="Calibri" panose="020F0502020204030204" pitchFamily="34" charset="0"/>
                <a:cs typeface="Times New Roman" panose="02020603050405020304" pitchFamily="18" charset="0"/>
              </a:rPr>
              <a:t>directional</a:t>
            </a:r>
            <a:r>
              <a:rPr lang="hu-HU" sz="1200" dirty="0">
                <a:solidFill>
                  <a:srgbClr val="003366"/>
                </a:solidFill>
                <a:latin typeface="Calibri" panose="020F0502020204030204" pitchFamily="34" charset="0"/>
                <a:ea typeface="Calibri" panose="020F0502020204030204" pitchFamily="34" charset="0"/>
                <a:cs typeface="Times New Roman" panose="02020603050405020304" pitchFamily="18" charset="0"/>
              </a:rPr>
              <a:t> patch antennákhoz kapcsolódik) </a:t>
            </a:r>
          </a:p>
          <a:p>
            <a:pPr marL="628650" lvl="1" indent="-171450" algn="just">
              <a:lnSpc>
                <a:spcPct val="107000"/>
              </a:lnSpc>
              <a:spcAft>
                <a:spcPts val="800"/>
              </a:spcAft>
              <a:buFont typeface="Wingdings" panose="05000000000000000000" pitchFamily="2" charset="2"/>
              <a:buChar char="Ø"/>
            </a:pPr>
            <a:r>
              <a:rPr lang="hu-HU" sz="1200" dirty="0" smtClean="0">
                <a:solidFill>
                  <a:srgbClr val="003366"/>
                </a:solidFill>
                <a:latin typeface="Calibri" panose="020F0502020204030204" pitchFamily="34" charset="0"/>
                <a:ea typeface="Calibri" panose="020F0502020204030204" pitchFamily="34" charset="0"/>
                <a:cs typeface="Times New Roman" panose="02020603050405020304" pitchFamily="18" charset="0"/>
              </a:rPr>
              <a:t>szoftver </a:t>
            </a:r>
            <a:r>
              <a:rPr lang="hu-HU" sz="1200" dirty="0">
                <a:solidFill>
                  <a:srgbClr val="003366"/>
                </a:solidFill>
                <a:latin typeface="Calibri" panose="020F0502020204030204" pitchFamily="34" charset="0"/>
                <a:ea typeface="Calibri" panose="020F0502020204030204" pitchFamily="34" charset="0"/>
                <a:cs typeface="Times New Roman" panose="02020603050405020304" pitchFamily="18" charset="0"/>
              </a:rPr>
              <a:t>algoritmus</a:t>
            </a:r>
          </a:p>
          <a:p>
            <a:pPr marL="380990" indent="-380990" algn="just">
              <a:lnSpc>
                <a:spcPct val="107000"/>
              </a:lnSpc>
              <a:spcAft>
                <a:spcPts val="800"/>
              </a:spcAft>
              <a:buFont typeface="Wingdings" panose="05000000000000000000" pitchFamily="2" charset="2"/>
              <a:buChar char="Ø"/>
            </a:pPr>
            <a:r>
              <a:rPr lang="hu-HU" sz="1600" dirty="0">
                <a:solidFill>
                  <a:srgbClr val="003366"/>
                </a:solidFill>
                <a:latin typeface="Calibri" panose="020F0502020204030204" pitchFamily="34" charset="0"/>
                <a:ea typeface="Calibri" panose="020F0502020204030204" pitchFamily="34" charset="0"/>
                <a:cs typeface="Times New Roman" panose="02020603050405020304" pitchFamily="18" charset="0"/>
              </a:rPr>
              <a:t>Nincs mozgó alkatrész</a:t>
            </a:r>
          </a:p>
          <a:p>
            <a:pPr marL="380990" indent="-380990" algn="just">
              <a:lnSpc>
                <a:spcPct val="107000"/>
              </a:lnSpc>
              <a:spcAft>
                <a:spcPts val="800"/>
              </a:spcAft>
              <a:buFont typeface="Wingdings" panose="05000000000000000000" pitchFamily="2" charset="2"/>
              <a:buChar char="Ø"/>
            </a:pPr>
            <a:r>
              <a:rPr lang="hu-HU" sz="1600" dirty="0">
                <a:solidFill>
                  <a:srgbClr val="003366"/>
                </a:solidFill>
                <a:latin typeface="Calibri" panose="020F0502020204030204" pitchFamily="34" charset="0"/>
                <a:ea typeface="Calibri" panose="020F0502020204030204" pitchFamily="34" charset="0"/>
                <a:cs typeface="Times New Roman" panose="02020603050405020304" pitchFamily="18" charset="0"/>
              </a:rPr>
              <a:t>Akár egyszerre 2 műhold jelét is veszi egyszerre</a:t>
            </a:r>
          </a:p>
          <a:p>
            <a:pPr marL="380990" indent="-380990" algn="just">
              <a:lnSpc>
                <a:spcPct val="107000"/>
              </a:lnSpc>
              <a:spcAft>
                <a:spcPts val="800"/>
              </a:spcAft>
              <a:buFont typeface="Wingdings" panose="05000000000000000000" pitchFamily="2" charset="2"/>
              <a:buChar char="Ø"/>
            </a:pPr>
            <a:r>
              <a:rPr lang="hu-HU" sz="1600" dirty="0">
                <a:solidFill>
                  <a:srgbClr val="003366"/>
                </a:solidFill>
                <a:latin typeface="Calibri" panose="020F0502020204030204" pitchFamily="34" charset="0"/>
                <a:ea typeface="Calibri" panose="020F0502020204030204" pitchFamily="34" charset="0"/>
                <a:cs typeface="Times New Roman" panose="02020603050405020304" pitchFamily="18" charset="0"/>
              </a:rPr>
              <a:t>LEO, MEO és/vagy GEO műholdakkal</a:t>
            </a:r>
          </a:p>
          <a:p>
            <a:pPr marL="380990" indent="-380990" algn="just">
              <a:lnSpc>
                <a:spcPct val="107000"/>
              </a:lnSpc>
              <a:spcAft>
                <a:spcPts val="800"/>
              </a:spcAft>
              <a:buFont typeface="Wingdings" panose="05000000000000000000" pitchFamily="2" charset="2"/>
              <a:buChar char="Ø"/>
            </a:pPr>
            <a:r>
              <a:rPr lang="hu-HU" sz="1600" dirty="0">
                <a:solidFill>
                  <a:srgbClr val="003366"/>
                </a:solidFill>
                <a:latin typeface="Calibri" panose="020F0502020204030204" pitchFamily="34" charset="0"/>
                <a:ea typeface="Calibri" panose="020F0502020204030204" pitchFamily="34" charset="0"/>
                <a:cs typeface="Times New Roman" panose="02020603050405020304" pitchFamily="18" charset="0"/>
              </a:rPr>
              <a:t>Meglehetősen drága</a:t>
            </a:r>
          </a:p>
        </p:txBody>
      </p:sp>
      <p:sp>
        <p:nvSpPr>
          <p:cNvPr id="8" name="Téglalap 7"/>
          <p:cNvSpPr/>
          <p:nvPr/>
        </p:nvSpPr>
        <p:spPr>
          <a:xfrm>
            <a:off x="399227" y="899779"/>
            <a:ext cx="6327576" cy="2136867"/>
          </a:xfrm>
          <a:prstGeom prst="rect">
            <a:avLst/>
          </a:prstGeom>
        </p:spPr>
        <p:txBody>
          <a:bodyPr wrap="square">
            <a:spAutoFit/>
          </a:bodyPr>
          <a:lstStyle/>
          <a:p>
            <a:pPr algn="just">
              <a:lnSpc>
                <a:spcPct val="107000"/>
              </a:lnSpc>
              <a:spcAft>
                <a:spcPts val="1067"/>
              </a:spcAft>
            </a:pPr>
            <a:r>
              <a:rPr lang="hu-HU" sz="1867" b="1" dirty="0" err="1">
                <a:solidFill>
                  <a:srgbClr val="003366"/>
                </a:solidFill>
                <a:latin typeface="Calibri" panose="020F0502020204030204" pitchFamily="34" charset="0"/>
                <a:ea typeface="Calibri" panose="020F0502020204030204" pitchFamily="34" charset="0"/>
                <a:cs typeface="Times New Roman" panose="02020603050405020304" pitchFamily="18" charset="0"/>
              </a:rPr>
              <a:t>Kymeta</a:t>
            </a:r>
            <a:r>
              <a:rPr lang="hu-HU" sz="1867" b="1" dirty="0">
                <a:solidFill>
                  <a:srgbClr val="003366"/>
                </a:solidFill>
                <a:latin typeface="Calibri" panose="020F0502020204030204" pitchFamily="34" charset="0"/>
                <a:ea typeface="Calibri" panose="020F0502020204030204" pitchFamily="34" charset="0"/>
                <a:cs typeface="Times New Roman" panose="02020603050405020304" pitchFamily="18" charset="0"/>
              </a:rPr>
              <a:t> antennák (</a:t>
            </a:r>
            <a:r>
              <a:rPr lang="hu-HU" sz="1867" b="1" dirty="0" err="1">
                <a:solidFill>
                  <a:srgbClr val="003366"/>
                </a:solidFill>
                <a:latin typeface="Calibri" panose="020F0502020204030204" pitchFamily="34" charset="0"/>
                <a:ea typeface="Calibri" panose="020F0502020204030204" pitchFamily="34" charset="0"/>
                <a:cs typeface="Times New Roman" panose="02020603050405020304" pitchFamily="18" charset="0"/>
              </a:rPr>
              <a:t>Metamaterials</a:t>
            </a:r>
            <a:r>
              <a:rPr lang="hu-HU" sz="1867" b="1" dirty="0">
                <a:solidFill>
                  <a:srgbClr val="003366"/>
                </a:solidFill>
                <a:latin typeface="Calibri" panose="020F0502020204030204" pitchFamily="34" charset="0"/>
                <a:ea typeface="Calibri" panose="020F0502020204030204" pitchFamily="34" charset="0"/>
                <a:cs typeface="Times New Roman" panose="02020603050405020304" pitchFamily="18" charset="0"/>
              </a:rPr>
              <a:t>):</a:t>
            </a:r>
          </a:p>
          <a:p>
            <a:pPr marL="380990" indent="-380990" algn="just">
              <a:lnSpc>
                <a:spcPct val="107000"/>
              </a:lnSpc>
              <a:spcAft>
                <a:spcPts val="800"/>
              </a:spcAft>
              <a:buFont typeface="Wingdings" panose="05000000000000000000" pitchFamily="2" charset="2"/>
              <a:buChar char="Ø"/>
            </a:pPr>
            <a:r>
              <a:rPr lang="hu-HU" sz="1600" dirty="0">
                <a:solidFill>
                  <a:srgbClr val="003366"/>
                </a:solidFill>
                <a:latin typeface="Calibri" panose="020F0502020204030204" pitchFamily="34" charset="0"/>
                <a:ea typeface="Calibri" panose="020F0502020204030204" pitchFamily="34" charset="0"/>
                <a:cs typeface="Times New Roman" panose="02020603050405020304" pitchFamily="18" charset="0"/>
              </a:rPr>
              <a:t>Mesterséges anyagok (</a:t>
            </a:r>
            <a:r>
              <a:rPr lang="hu-HU" sz="1600" dirty="0" err="1">
                <a:solidFill>
                  <a:srgbClr val="003366"/>
                </a:solidFill>
                <a:latin typeface="Calibri" panose="020F0502020204030204" pitchFamily="34" charset="0"/>
                <a:ea typeface="Calibri" panose="020F0502020204030204" pitchFamily="34" charset="0"/>
                <a:cs typeface="Times New Roman" panose="02020603050405020304" pitchFamily="18" charset="0"/>
              </a:rPr>
              <a:t>metamaterials</a:t>
            </a:r>
            <a:r>
              <a:rPr lang="hu-HU" sz="1600" dirty="0">
                <a:solidFill>
                  <a:srgbClr val="003366"/>
                </a:solidFill>
                <a:latin typeface="Calibri" panose="020F0502020204030204" pitchFamily="34" charset="0"/>
                <a:ea typeface="Calibri" panose="020F0502020204030204" pitchFamily="34" charset="0"/>
                <a:cs typeface="Times New Roman" panose="02020603050405020304" pitchFamily="18" charset="0"/>
              </a:rPr>
              <a:t>) nanotechnológia</a:t>
            </a:r>
          </a:p>
          <a:p>
            <a:pPr marL="628650" lvl="1" indent="-171450" algn="just">
              <a:lnSpc>
                <a:spcPct val="107000"/>
              </a:lnSpc>
              <a:spcAft>
                <a:spcPts val="800"/>
              </a:spcAft>
              <a:buFont typeface="Wingdings" panose="05000000000000000000" pitchFamily="2" charset="2"/>
              <a:buChar char="Ø"/>
            </a:pPr>
            <a:r>
              <a:rPr lang="hu-HU" sz="1200" dirty="0">
                <a:solidFill>
                  <a:srgbClr val="003366"/>
                </a:solidFill>
                <a:latin typeface="Calibri" panose="020F0502020204030204" pitchFamily="34" charset="0"/>
                <a:ea typeface="Calibri" panose="020F0502020204030204" pitchFamily="34" charset="0"/>
                <a:cs typeface="Times New Roman" panose="02020603050405020304" pitchFamily="18" charset="0"/>
              </a:rPr>
              <a:t>Hasított gyűrűk és vezetékek -&gt; </a:t>
            </a:r>
            <a:r>
              <a:rPr lang="hu-HU" sz="1200" dirty="0">
                <a:solidFill>
                  <a:srgbClr val="003366"/>
                </a:solidFill>
                <a:latin typeface="Calibri" panose="020F0502020204030204" pitchFamily="34" charset="0"/>
                <a:ea typeface="Calibri" panose="020F0502020204030204" pitchFamily="34" charset="0"/>
                <a:cs typeface="Times New Roman" panose="02020603050405020304" pitchFamily="18" charset="0"/>
              </a:rPr>
              <a:t>létrehozva </a:t>
            </a:r>
            <a:r>
              <a:rPr lang="hu-HU" sz="1200" dirty="0">
                <a:solidFill>
                  <a:srgbClr val="003366"/>
                </a:solidFill>
                <a:latin typeface="Calibri" panose="020F0502020204030204" pitchFamily="34" charset="0"/>
                <a:ea typeface="Calibri" panose="020F0502020204030204" pitchFamily="34" charset="0"/>
                <a:cs typeface="Times New Roman" panose="02020603050405020304" pitchFamily="18" charset="0"/>
              </a:rPr>
              <a:t>új, a természetben nem fellelhető anyagokat</a:t>
            </a:r>
          </a:p>
          <a:p>
            <a:pPr marL="628650" lvl="1" indent="-171450" algn="just">
              <a:lnSpc>
                <a:spcPct val="107000"/>
              </a:lnSpc>
              <a:spcAft>
                <a:spcPts val="800"/>
              </a:spcAft>
              <a:buFont typeface="Wingdings" panose="05000000000000000000" pitchFamily="2" charset="2"/>
              <a:buChar char="Ø"/>
            </a:pPr>
            <a:r>
              <a:rPr lang="hu-HU" sz="1200" dirty="0">
                <a:solidFill>
                  <a:srgbClr val="003366"/>
                </a:solidFill>
                <a:latin typeface="Calibri" panose="020F0502020204030204" pitchFamily="34" charset="0"/>
                <a:ea typeface="Calibri" panose="020F0502020204030204" pitchFamily="34" charset="0"/>
                <a:cs typeface="Times New Roman" panose="02020603050405020304" pitchFamily="18" charset="0"/>
              </a:rPr>
              <a:t>Hasonló működés mint egy LCD panel esetében</a:t>
            </a:r>
          </a:p>
          <a:p>
            <a:pPr marL="380990" indent="-380990" algn="just">
              <a:lnSpc>
                <a:spcPct val="107000"/>
              </a:lnSpc>
              <a:spcAft>
                <a:spcPts val="800"/>
              </a:spcAft>
              <a:buFont typeface="Wingdings" panose="05000000000000000000" pitchFamily="2" charset="2"/>
              <a:buChar char="Ø"/>
            </a:pPr>
            <a:r>
              <a:rPr lang="hu-HU" sz="1600" dirty="0">
                <a:solidFill>
                  <a:srgbClr val="003366"/>
                </a:solidFill>
                <a:latin typeface="Calibri" panose="020F0502020204030204" pitchFamily="34" charset="0"/>
                <a:ea typeface="Calibri" panose="020F0502020204030204" pitchFamily="34" charset="0"/>
                <a:cs typeface="Times New Roman" panose="02020603050405020304" pitchFamily="18" charset="0"/>
              </a:rPr>
              <a:t>Nincs mozgó alkatrész</a:t>
            </a:r>
          </a:p>
          <a:p>
            <a:pPr marL="380990" indent="-380990" algn="just">
              <a:lnSpc>
                <a:spcPct val="107000"/>
              </a:lnSpc>
              <a:spcAft>
                <a:spcPts val="800"/>
              </a:spcAft>
              <a:buFont typeface="Wingdings" panose="05000000000000000000" pitchFamily="2" charset="2"/>
              <a:buChar char="Ø"/>
            </a:pPr>
            <a:r>
              <a:rPr lang="hu-HU" sz="1600" dirty="0">
                <a:solidFill>
                  <a:srgbClr val="003366"/>
                </a:solidFill>
                <a:latin typeface="Calibri" panose="020F0502020204030204" pitchFamily="34" charset="0"/>
                <a:ea typeface="Calibri" panose="020F0502020204030204" pitchFamily="34" charset="0"/>
                <a:cs typeface="Times New Roman" panose="02020603050405020304" pitchFamily="18" charset="0"/>
              </a:rPr>
              <a:t>Olcsóbbak a mechanikus antennáknál</a:t>
            </a:r>
          </a:p>
        </p:txBody>
      </p:sp>
      <p:pic>
        <p:nvPicPr>
          <p:cNvPr id="6" name="Kép 5"/>
          <p:cNvPicPr>
            <a:picLocks noChangeAspect="1"/>
          </p:cNvPicPr>
          <p:nvPr/>
        </p:nvPicPr>
        <p:blipFill>
          <a:blip r:embed="rId15"/>
          <a:stretch>
            <a:fillRect/>
          </a:stretch>
        </p:blipFill>
        <p:spPr>
          <a:xfrm>
            <a:off x="9974714" y="1584094"/>
            <a:ext cx="1608507" cy="713265"/>
          </a:xfrm>
          <a:prstGeom prst="rect">
            <a:avLst/>
          </a:prstGeom>
        </p:spPr>
      </p:pic>
      <p:pic>
        <p:nvPicPr>
          <p:cNvPr id="10" name="Kép 9"/>
          <p:cNvPicPr>
            <a:picLocks noChangeAspect="1"/>
          </p:cNvPicPr>
          <p:nvPr/>
        </p:nvPicPr>
        <p:blipFill>
          <a:blip r:embed="rId16"/>
          <a:stretch>
            <a:fillRect/>
          </a:stretch>
        </p:blipFill>
        <p:spPr>
          <a:xfrm>
            <a:off x="9974714" y="2346166"/>
            <a:ext cx="1608508" cy="1034892"/>
          </a:xfrm>
          <a:prstGeom prst="rect">
            <a:avLst/>
          </a:prstGeom>
        </p:spPr>
      </p:pic>
      <p:pic>
        <p:nvPicPr>
          <p:cNvPr id="13" name="Phasor   How it Works Video[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6734206" y="436712"/>
            <a:ext cx="5264620" cy="2961349"/>
          </a:xfrm>
          <a:prstGeom prst="rect">
            <a:avLst/>
          </a:prstGeom>
        </p:spPr>
      </p:pic>
      <p:pic>
        <p:nvPicPr>
          <p:cNvPr id="17" name="ezgif.com-gif-to-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8"/>
          <a:stretch>
            <a:fillRect/>
          </a:stretch>
        </p:blipFill>
        <p:spPr>
          <a:xfrm>
            <a:off x="504806" y="5085136"/>
            <a:ext cx="4029062" cy="1266427"/>
          </a:xfrm>
          <a:prstGeom prst="rect">
            <a:avLst/>
          </a:prstGeom>
        </p:spPr>
      </p:pic>
      <p:pic>
        <p:nvPicPr>
          <p:cNvPr id="2" name="mTenna Comparison[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9"/>
          <a:stretch>
            <a:fillRect/>
          </a:stretch>
        </p:blipFill>
        <p:spPr>
          <a:xfrm>
            <a:off x="501476" y="3061406"/>
            <a:ext cx="5529972" cy="3110609"/>
          </a:xfrm>
          <a:prstGeom prst="rect">
            <a:avLst/>
          </a:prstGeom>
        </p:spPr>
      </p:pic>
    </p:spTree>
    <p:extLst>
      <p:ext uri="{BB962C8B-B14F-4D97-AF65-F5344CB8AC3E}">
        <p14:creationId xmlns:p14="http://schemas.microsoft.com/office/powerpoint/2010/main" val="132383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494"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400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23" fill="hold" display="0">
                  <p:stCondLst>
                    <p:cond delay="indefinite"/>
                  </p:stCondLst>
                </p:cTn>
                <p:tgtEl>
                  <p:spTgt spid="13"/>
                </p:tgtEl>
              </p:cMediaNode>
            </p:video>
            <p:video>
              <p:cMediaNode vol="80000">
                <p:cTn id="24" fill="hold" display="0">
                  <p:stCondLst>
                    <p:cond delay="indefinite"/>
                  </p:stCondLst>
                </p:cTn>
                <p:tgtEl>
                  <p:spTgt spid="17"/>
                </p:tgtEl>
              </p:cMediaNode>
            </p:video>
            <p:video>
              <p:cMediaNode vol="0">
                <p:cTn id="25" fill="hold" display="0">
                  <p:stCondLst>
                    <p:cond delay="indefinite"/>
                  </p:stCondLst>
                </p:cTn>
                <p:tgtEl>
                  <p:spTgt spid="2"/>
                </p:tgtEl>
              </p:cMediaNode>
            </p:video>
          </p:childTnLst>
        </p:cTn>
      </p:par>
    </p:tnLst>
  </p:timing>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8439</TotalTime>
  <Words>1048</Words>
  <Application>Microsoft Office PowerPoint</Application>
  <PresentationFormat>Szélesvásznú</PresentationFormat>
  <Paragraphs>201</Paragraphs>
  <Slides>14</Slides>
  <Notes>13</Notes>
  <HiddenSlides>0</HiddenSlides>
  <MMClips>3</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14</vt:i4>
      </vt:variant>
    </vt:vector>
  </HeadingPairs>
  <TitlesOfParts>
    <vt:vector size="20" baseType="lpstr">
      <vt:lpstr>ＭＳ Ｐゴシック</vt:lpstr>
      <vt:lpstr>Arial</vt:lpstr>
      <vt:lpstr>Calibri</vt:lpstr>
      <vt:lpstr>Times New Roman</vt:lpstr>
      <vt:lpstr>Wingdings</vt:lpstr>
      <vt:lpstr>Alapértelmezett terv</vt:lpstr>
      <vt:lpstr>PowerPoint-bemutató</vt:lpstr>
      <vt:lpstr>Mi mindenre lehet jó a műhold…</vt:lpstr>
      <vt:lpstr>Innováció</vt:lpstr>
      <vt:lpstr>Iridium Next (már ma is elérhető)</vt:lpstr>
      <vt:lpstr>OneWeb (2021)</vt:lpstr>
      <vt:lpstr>LeoSat – „faster than fiber”</vt:lpstr>
      <vt:lpstr>Starlink (SpaceX) 1/2</vt:lpstr>
      <vt:lpstr>Starlink (SpaceX) 2/2</vt:lpstr>
      <vt:lpstr>Új antenna generációk</vt:lpstr>
      <vt:lpstr>Kymeta mTENNA felépítése, integrálása</vt:lpstr>
      <vt:lpstr>Kymeta antenna rendszerek</vt:lpstr>
      <vt:lpstr>HDT tesztkörnyezet</vt:lpstr>
      <vt:lpstr>Példa alkalmazások (mi mindenre lehet jó a Kymeta mTENNA)</vt:lpstr>
      <vt:lpstr>PowerPoint-bemutató</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Boksay Tibor</dc:creator>
  <cp:lastModifiedBy>Grósz Csaba</cp:lastModifiedBy>
  <cp:revision>364</cp:revision>
  <cp:lastPrinted>2016-03-10T13:55:55Z</cp:lastPrinted>
  <dcterms:created xsi:type="dcterms:W3CDTF">2016-03-08T14:25:37Z</dcterms:created>
  <dcterms:modified xsi:type="dcterms:W3CDTF">2019-11-13T14:43:19Z</dcterms:modified>
</cp:coreProperties>
</file>